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38"/>
  </p:notesMasterIdLst>
  <p:handoutMasterIdLst>
    <p:handoutMasterId r:id="rId39"/>
  </p:handoutMasterIdLst>
  <p:sldIdLst>
    <p:sldId id="256" r:id="rId2"/>
    <p:sldId id="360" r:id="rId3"/>
    <p:sldId id="361" r:id="rId4"/>
    <p:sldId id="317" r:id="rId5"/>
    <p:sldId id="318" r:id="rId6"/>
    <p:sldId id="319" r:id="rId7"/>
    <p:sldId id="320" r:id="rId8"/>
    <p:sldId id="321" r:id="rId9"/>
    <p:sldId id="330" r:id="rId10"/>
    <p:sldId id="290" r:id="rId11"/>
    <p:sldId id="323" r:id="rId12"/>
    <p:sldId id="291" r:id="rId13"/>
    <p:sldId id="292" r:id="rId14"/>
    <p:sldId id="351" r:id="rId15"/>
    <p:sldId id="352" r:id="rId16"/>
    <p:sldId id="295" r:id="rId17"/>
    <p:sldId id="296" r:id="rId18"/>
    <p:sldId id="297" r:id="rId19"/>
    <p:sldId id="298" r:id="rId20"/>
    <p:sldId id="299" r:id="rId21"/>
    <p:sldId id="324" r:id="rId22"/>
    <p:sldId id="325" r:id="rId23"/>
    <p:sldId id="353" r:id="rId24"/>
    <p:sldId id="302" r:id="rId25"/>
    <p:sldId id="303" r:id="rId26"/>
    <p:sldId id="334" r:id="rId27"/>
    <p:sldId id="331" r:id="rId28"/>
    <p:sldId id="305" r:id="rId29"/>
    <p:sldId id="306" r:id="rId30"/>
    <p:sldId id="332" r:id="rId31"/>
    <p:sldId id="307" r:id="rId32"/>
    <p:sldId id="308" r:id="rId33"/>
    <p:sldId id="355" r:id="rId34"/>
    <p:sldId id="333" r:id="rId35"/>
    <p:sldId id="328" r:id="rId36"/>
    <p:sldId id="311" r:id="rId37"/>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A5"/>
    <a:srgbClr val="A1D1FD"/>
    <a:srgbClr val="C6D9F1"/>
    <a:srgbClr val="CCC1DA"/>
    <a:srgbClr val="C3D69B"/>
    <a:srgbClr val="DCE6F2"/>
    <a:srgbClr val="93CDDD"/>
    <a:srgbClr val="FAC090"/>
    <a:srgbClr val="8BA3CA"/>
    <a:srgbClr val="39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varScale="1">
        <p:scale>
          <a:sx n="85" d="100"/>
          <a:sy n="85" d="100"/>
        </p:scale>
        <p:origin x="142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dPt>
            <c:idx val="0"/>
            <c:bubble3D val="0"/>
            <c:spPr>
              <a:solidFill>
                <a:srgbClr val="DEEBF7"/>
              </a:solidFill>
              <a:ln>
                <a:solidFill>
                  <a:schemeClr val="tx2"/>
                </a:solidFill>
              </a:ln>
            </c:spPr>
            <c:extLst>
              <c:ext xmlns:c16="http://schemas.microsoft.com/office/drawing/2014/chart" uri="{C3380CC4-5D6E-409C-BE32-E72D297353CC}">
                <c16:uniqueId val="{00000001-60F6-4DD1-B34D-805BEB198347}"/>
              </c:ext>
            </c:extLst>
          </c:dPt>
          <c:dPt>
            <c:idx val="1"/>
            <c:bubble3D val="0"/>
            <c:spPr>
              <a:solidFill>
                <a:srgbClr val="FFBF8F"/>
              </a:solidFill>
              <a:ln>
                <a:solidFill>
                  <a:schemeClr val="tx2"/>
                </a:solidFill>
              </a:ln>
            </c:spPr>
            <c:extLst>
              <c:ext xmlns:c16="http://schemas.microsoft.com/office/drawing/2014/chart" uri="{C3380CC4-5D6E-409C-BE32-E72D297353CC}">
                <c16:uniqueId val="{00000003-60F6-4DD1-B34D-805BEB198347}"/>
              </c:ext>
            </c:extLst>
          </c:dPt>
          <c:dPt>
            <c:idx val="2"/>
            <c:bubble3D val="0"/>
            <c:spPr>
              <a:solidFill>
                <a:srgbClr val="A9D18E"/>
              </a:solidFill>
              <a:ln>
                <a:solidFill>
                  <a:schemeClr val="tx2"/>
                </a:solidFill>
              </a:ln>
            </c:spPr>
            <c:extLst>
              <c:ext xmlns:c16="http://schemas.microsoft.com/office/drawing/2014/chart" uri="{C3380CC4-5D6E-409C-BE32-E72D297353CC}">
                <c16:uniqueId val="{00000005-60F6-4DD1-B34D-805BEB198347}"/>
              </c:ext>
            </c:extLst>
          </c:dPt>
          <c:dPt>
            <c:idx val="3"/>
            <c:bubble3D val="0"/>
            <c:spPr>
              <a:solidFill>
                <a:srgbClr val="AAC0E4"/>
              </a:solidFill>
              <a:ln>
                <a:solidFill>
                  <a:schemeClr val="tx2"/>
                </a:solidFill>
              </a:ln>
            </c:spPr>
            <c:extLst>
              <c:ext xmlns:c16="http://schemas.microsoft.com/office/drawing/2014/chart" uri="{C3380CC4-5D6E-409C-BE32-E72D297353CC}">
                <c16:uniqueId val="{00000007-60F6-4DD1-B34D-805BEB198347}"/>
              </c:ext>
            </c:extLst>
          </c:dPt>
          <c:dPt>
            <c:idx val="4"/>
            <c:bubble3D val="0"/>
            <c:spPr>
              <a:solidFill>
                <a:srgbClr val="FFFF85"/>
              </a:solidFill>
              <a:ln>
                <a:solidFill>
                  <a:schemeClr val="tx2"/>
                </a:solidFill>
              </a:ln>
            </c:spPr>
            <c:extLst>
              <c:ext xmlns:c16="http://schemas.microsoft.com/office/drawing/2014/chart" uri="{C3380CC4-5D6E-409C-BE32-E72D297353CC}">
                <c16:uniqueId val="{00000009-60F6-4DD1-B34D-805BEB198347}"/>
              </c:ext>
            </c:extLst>
          </c:dPt>
          <c:dPt>
            <c:idx val="5"/>
            <c:bubble3D val="0"/>
            <c:spPr>
              <a:solidFill>
                <a:srgbClr val="FFC9FF"/>
              </a:solidFill>
              <a:ln>
                <a:solidFill>
                  <a:schemeClr val="tx2"/>
                </a:solidFill>
              </a:ln>
            </c:spPr>
            <c:extLst>
              <c:ext xmlns:c16="http://schemas.microsoft.com/office/drawing/2014/chart" uri="{C3380CC4-5D6E-409C-BE32-E72D297353CC}">
                <c16:uniqueId val="{0000000B-60F6-4DD1-B34D-805BEB198347}"/>
              </c:ext>
            </c:extLst>
          </c:dPt>
          <c:dPt>
            <c:idx val="6"/>
            <c:bubble3D val="0"/>
            <c:spPr>
              <a:solidFill>
                <a:srgbClr val="EAD5FF"/>
              </a:solidFill>
              <a:ln>
                <a:solidFill>
                  <a:schemeClr val="tx2"/>
                </a:solidFill>
              </a:ln>
            </c:spPr>
            <c:extLst>
              <c:ext xmlns:c16="http://schemas.microsoft.com/office/drawing/2014/chart" uri="{C3380CC4-5D6E-409C-BE32-E72D297353CC}">
                <c16:uniqueId val="{0000000D-60F6-4DD1-B34D-805BEB198347}"/>
              </c:ext>
            </c:extLst>
          </c:dPt>
          <c:dLbls>
            <c:dLbl>
              <c:idx val="0"/>
              <c:layout>
                <c:manualLayout>
                  <c:x val="-0.13391718793806337"/>
                  <c:y val="0.22872226473755108"/>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F6-4DD1-B34D-805BEB198347}"/>
                </c:ext>
              </c:extLst>
            </c:dLbl>
            <c:dLbl>
              <c:idx val="1"/>
              <c:layout>
                <c:manualLayout>
                  <c:x val="-0.20411746952419918"/>
                  <c:y val="-5.8352638265273517E-2"/>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F6-4DD1-B34D-805BEB198347}"/>
                </c:ext>
              </c:extLst>
            </c:dLbl>
            <c:dLbl>
              <c:idx val="2"/>
              <c:layout>
                <c:manualLayout>
                  <c:x val="-6.7637357502554646E-2"/>
                  <c:y val="-0.13536439252804797"/>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F6-4DD1-B34D-805BEB198347}"/>
                </c:ext>
              </c:extLst>
            </c:dLbl>
            <c:dLbl>
              <c:idx val="3"/>
              <c:layout>
                <c:manualLayout>
                  <c:x val="0.13292213790979743"/>
                  <c:y val="-0.14693736896421819"/>
                </c:manualLayout>
              </c:layout>
              <c:numFmt formatCode="&quot;約&quot;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F6-4DD1-B34D-805BEB198347}"/>
                </c:ext>
              </c:extLst>
            </c:dLbl>
            <c:dLbl>
              <c:idx val="4"/>
              <c:layout>
                <c:manualLayout>
                  <c:x val="0.15369057084771517"/>
                  <c:y val="-4.2332955520358678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0F6-4DD1-B34D-805BEB198347}"/>
                </c:ext>
              </c:extLst>
            </c:dLbl>
            <c:dLbl>
              <c:idx val="5"/>
              <c:layout>
                <c:manualLayout>
                  <c:x val="0.13392699289600157"/>
                  <c:y val="3.8039184602800237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0F6-4DD1-B34D-805BEB198347}"/>
                </c:ext>
              </c:extLst>
            </c:dLbl>
            <c:dLbl>
              <c:idx val="6"/>
              <c:layout>
                <c:manualLayout>
                  <c:x val="0.14827716164851984"/>
                  <c:y val="0.2331046822787213"/>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0F6-4DD1-B34D-805BEB198347}"/>
                </c:ext>
              </c:extLst>
            </c:dLbl>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23.2</c:v>
                </c:pt>
                <c:pt idx="1">
                  <c:v>19.2</c:v>
                </c:pt>
                <c:pt idx="2">
                  <c:v>24.9</c:v>
                </c:pt>
                <c:pt idx="3">
                  <c:v>11</c:v>
                </c:pt>
                <c:pt idx="4">
                  <c:v>8.4</c:v>
                </c:pt>
                <c:pt idx="5">
                  <c:v>6.8</c:v>
                </c:pt>
                <c:pt idx="6">
                  <c:v>21.9</c:v>
                </c:pt>
              </c:numCache>
            </c:numRef>
          </c:val>
          <c:extLst>
            <c:ext xmlns:c16="http://schemas.microsoft.com/office/drawing/2014/chart" uri="{C3380CC4-5D6E-409C-BE32-E72D297353CC}">
              <c16:uniqueId val="{0000000E-60F6-4DD1-B34D-805BEB198347}"/>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C2AD-4CD2-AFCF-9AFA8C2DB1FC}"/>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C2AD-4CD2-AFCF-9AFA8C2DB1FC}"/>
              </c:ext>
            </c:extLst>
          </c:dPt>
          <c:cat>
            <c:strRef>
              <c:f>Sheet1!$A$2:$A$3</c:f>
              <c:strCache>
                <c:ptCount val="2"/>
                <c:pt idx="0">
                  <c:v>直接税</c:v>
                </c:pt>
                <c:pt idx="1">
                  <c:v>間接税</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C2AD-4CD2-AFCF-9AFA8C2DB1F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DEEBF7"/>
              </a:solidFill>
              <a:ln>
                <a:solidFill>
                  <a:schemeClr val="tx2"/>
                </a:solidFill>
              </a:ln>
            </c:spPr>
            <c:extLst>
              <c:ext xmlns:c16="http://schemas.microsoft.com/office/drawing/2014/chart" uri="{C3380CC4-5D6E-409C-BE32-E72D297353CC}">
                <c16:uniqueId val="{00000001-5FDE-4125-B39E-6130DFB854AD}"/>
              </c:ext>
            </c:extLst>
          </c:dPt>
          <c:dPt>
            <c:idx val="1"/>
            <c:bubble3D val="0"/>
            <c:spPr>
              <a:solidFill>
                <a:srgbClr val="FFC9FF"/>
              </a:solidFill>
              <a:ln>
                <a:solidFill>
                  <a:schemeClr val="tx2"/>
                </a:solidFill>
              </a:ln>
            </c:spPr>
            <c:extLst>
              <c:ext xmlns:c16="http://schemas.microsoft.com/office/drawing/2014/chart" uri="{C3380CC4-5D6E-409C-BE32-E72D297353CC}">
                <c16:uniqueId val="{00000003-5FDE-4125-B39E-6130DFB854AD}"/>
              </c:ext>
            </c:extLst>
          </c:dPt>
          <c:dPt>
            <c:idx val="2"/>
            <c:bubble3D val="0"/>
            <c:spPr>
              <a:solidFill>
                <a:srgbClr val="FFB57D"/>
              </a:solidFill>
              <a:ln>
                <a:solidFill>
                  <a:schemeClr val="tx2"/>
                </a:solidFill>
              </a:ln>
            </c:spPr>
            <c:extLst>
              <c:ext xmlns:c16="http://schemas.microsoft.com/office/drawing/2014/chart" uri="{C3380CC4-5D6E-409C-BE32-E72D297353CC}">
                <c16:uniqueId val="{00000005-5FDE-4125-B39E-6130DFB854AD}"/>
              </c:ext>
            </c:extLst>
          </c:dPt>
          <c:dPt>
            <c:idx val="3"/>
            <c:bubble3D val="0"/>
            <c:spPr>
              <a:solidFill>
                <a:srgbClr val="AED395"/>
              </a:solidFill>
              <a:ln>
                <a:solidFill>
                  <a:schemeClr val="tx2"/>
                </a:solidFill>
              </a:ln>
            </c:spPr>
            <c:extLst>
              <c:ext xmlns:c16="http://schemas.microsoft.com/office/drawing/2014/chart" uri="{C3380CC4-5D6E-409C-BE32-E72D297353CC}">
                <c16:uniqueId val="{00000007-5FDE-4125-B39E-6130DFB854AD}"/>
              </c:ext>
            </c:extLst>
          </c:dPt>
          <c:dPt>
            <c:idx val="4"/>
            <c:bubble3D val="0"/>
            <c:spPr>
              <a:solidFill>
                <a:srgbClr val="AAC0E4"/>
              </a:solidFill>
              <a:ln>
                <a:solidFill>
                  <a:schemeClr val="tx2"/>
                </a:solidFill>
              </a:ln>
            </c:spPr>
            <c:extLst>
              <c:ext xmlns:c16="http://schemas.microsoft.com/office/drawing/2014/chart" uri="{C3380CC4-5D6E-409C-BE32-E72D297353CC}">
                <c16:uniqueId val="{00000009-5FDE-4125-B39E-6130DFB854AD}"/>
              </c:ext>
            </c:extLst>
          </c:dPt>
          <c:dPt>
            <c:idx val="5"/>
            <c:bubble3D val="0"/>
            <c:spPr>
              <a:solidFill>
                <a:srgbClr val="FFFF99"/>
              </a:solidFill>
              <a:ln>
                <a:solidFill>
                  <a:schemeClr val="tx2"/>
                </a:solidFill>
              </a:ln>
            </c:spPr>
            <c:extLst>
              <c:ext xmlns:c16="http://schemas.microsoft.com/office/drawing/2014/chart" uri="{C3380CC4-5D6E-409C-BE32-E72D297353CC}">
                <c16:uniqueId val="{0000000B-5FDE-4125-B39E-6130DFB854AD}"/>
              </c:ext>
            </c:extLst>
          </c:dPt>
          <c:dPt>
            <c:idx val="6"/>
            <c:bubble3D val="0"/>
            <c:spPr>
              <a:solidFill>
                <a:srgbClr val="9CBDE4"/>
              </a:solidFill>
              <a:ln>
                <a:solidFill>
                  <a:schemeClr val="tx2"/>
                </a:solidFill>
              </a:ln>
            </c:spPr>
            <c:extLst>
              <c:ext xmlns:c16="http://schemas.microsoft.com/office/drawing/2014/chart" uri="{C3380CC4-5D6E-409C-BE32-E72D297353CC}">
                <c16:uniqueId val="{0000000D-5FDE-4125-B39E-6130DFB854AD}"/>
              </c:ext>
            </c:extLst>
          </c:dPt>
          <c:dPt>
            <c:idx val="7"/>
            <c:bubble3D val="0"/>
            <c:spPr>
              <a:solidFill>
                <a:srgbClr val="E8D1FF"/>
              </a:solidFill>
              <a:ln>
                <a:solidFill>
                  <a:schemeClr val="tx2"/>
                </a:solidFill>
              </a:ln>
            </c:spPr>
            <c:extLst>
              <c:ext xmlns:c16="http://schemas.microsoft.com/office/drawing/2014/chart" uri="{C3380CC4-5D6E-409C-BE32-E72D297353CC}">
                <c16:uniqueId val="{0000000F-5FDE-4125-B39E-6130DFB854AD}"/>
              </c:ext>
            </c:extLst>
          </c:dPt>
          <c:dPt>
            <c:idx val="8"/>
            <c:bubble3D val="0"/>
            <c:spPr>
              <a:solidFill>
                <a:srgbClr val="EAD900"/>
              </a:solidFill>
              <a:ln>
                <a:solidFill>
                  <a:schemeClr val="tx2"/>
                </a:solidFill>
              </a:ln>
            </c:spPr>
            <c:extLst>
              <c:ext xmlns:c16="http://schemas.microsoft.com/office/drawing/2014/chart" uri="{C3380CC4-5D6E-409C-BE32-E72D297353CC}">
                <c16:uniqueId val="{00000011-5FDE-4125-B39E-6130DFB854AD}"/>
              </c:ext>
            </c:extLst>
          </c:dPt>
          <c:dLbls>
            <c:dLbl>
              <c:idx val="0"/>
              <c:layout>
                <c:manualLayout>
                  <c:x val="-0.20008649069804166"/>
                  <c:y val="0.12998995696246338"/>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FDE-4125-B39E-6130DFB854AD}"/>
                </c:ext>
              </c:extLst>
            </c:dLbl>
            <c:dLbl>
              <c:idx val="1"/>
              <c:layout>
                <c:manualLayout>
                  <c:x val="-0.14386533262045975"/>
                  <c:y val="-0.14479303493596382"/>
                </c:manualLayout>
              </c:layout>
              <c:tx>
                <c:rich>
                  <a:bodyPr wrap="square" lIns="38100" tIns="19050" rIns="38100" bIns="19050" anchor="ctr">
                    <a:noAutofit/>
                  </a:bodyPr>
                  <a:lstStyle/>
                  <a:p>
                    <a:pPr>
                      <a:defRPr sz="1050">
                        <a:latin typeface="HG丸ｺﾞｼｯｸM-PRO" panose="020F0600000000000000" pitchFamily="50" charset="-128"/>
                        <a:ea typeface="HG丸ｺﾞｼｯｸM-PRO" panose="020F0600000000000000" pitchFamily="50" charset="-128"/>
                      </a:defRPr>
                    </a:pPr>
                    <a:fld id="{4DD3A4F5-9043-4F74-B93C-E9D359BF70EA}" type="CATEGORYNAME">
                      <a:rPr lang="zh-TW" altLang="en-US"/>
                      <a:pPr>
                        <a:defRPr sz="1050">
                          <a:latin typeface="HG丸ｺﾞｼｯｸM-PRO" panose="020F0600000000000000" pitchFamily="50" charset="-128"/>
                          <a:ea typeface="HG丸ｺﾞｼｯｸM-PRO" panose="020F0600000000000000" pitchFamily="50" charset="-128"/>
                        </a:defRPr>
                      </a:pPr>
                      <a:t>[分類名]</a:t>
                    </a:fld>
                    <a:r>
                      <a:rPr lang="zh-TW" altLang="en-US" baseline="0" dirty="0"/>
                      <a:t>
</a:t>
                    </a:r>
                    <a:fld id="{FFFFC6EC-5E95-4AFF-977B-AFCBF5294B92}" type="VALUE">
                      <a:rPr lang="zh-TW" altLang="en-US" baseline="0"/>
                      <a:pPr>
                        <a:defRPr sz="1050">
                          <a:latin typeface="HG丸ｺﾞｼｯｸM-PRO" panose="020F0600000000000000" pitchFamily="50" charset="-128"/>
                          <a:ea typeface="HG丸ｺﾞｼｯｸM-PRO" panose="020F0600000000000000" pitchFamily="50" charset="-128"/>
                        </a:defRPr>
                      </a:pPr>
                      <a:t>[値]</a:t>
                    </a:fld>
                    <a:r>
                      <a:rPr lang="zh-TW" altLang="en-US" baseline="0" dirty="0"/>
                      <a:t>
</a:t>
                    </a:r>
                    <a:r>
                      <a:rPr lang="en-US" altLang="zh-TW" baseline="0" dirty="0"/>
                      <a:t>17</a:t>
                    </a:r>
                    <a:r>
                      <a:rPr lang="zh-TW" altLang="en-US" baseline="0" dirty="0"/>
                      <a:t>％</a:t>
                    </a:r>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14888383714098144"/>
                      <c:h val="0.18495454627126226"/>
                    </c:manualLayout>
                  </c15:layout>
                  <c15:dlblFieldTable/>
                  <c15:showDataLabelsRange val="0"/>
                </c:ext>
                <c:ext xmlns:c16="http://schemas.microsoft.com/office/drawing/2014/chart" uri="{C3380CC4-5D6E-409C-BE32-E72D297353CC}">
                  <c16:uniqueId val="{00000003-5FDE-4125-B39E-6130DFB854AD}"/>
                </c:ext>
              </c:extLst>
            </c:dLbl>
            <c:dLbl>
              <c:idx val="2"/>
              <c:layout>
                <c:manualLayout>
                  <c:x val="3.5441747833524245E-2"/>
                  <c:y val="-0.109369577161641"/>
                </c:manualLayout>
              </c:layout>
              <c:numFmt formatCode="&quot;約&quot;0%" sourceLinked="0"/>
              <c:spPr>
                <a:noFill/>
                <a:ln>
                  <a:noFill/>
                </a:ln>
                <a:effectLst/>
              </c:spPr>
              <c:txPr>
                <a:bodyPr wrap="square" lIns="38100" tIns="19050" rIns="38100" bIns="19050" anchor="ctr">
                  <a:spAutoFit/>
                </a:bodyPr>
                <a:lstStyle/>
                <a:p>
                  <a:pPr>
                    <a:defRPr sz="7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FDE-4125-B39E-6130DFB854AD}"/>
                </c:ext>
              </c:extLst>
            </c:dLbl>
            <c:dLbl>
              <c:idx val="3"/>
              <c:layout>
                <c:manualLayout>
                  <c:x val="8.4852464824577742E-2"/>
                  <c:y val="-0.1267739626213652"/>
                </c:manualLayout>
              </c:layout>
              <c:numFmt formatCode="&quot;約&quot;0%" sourceLinked="0"/>
              <c:spPr>
                <a:noFill/>
                <a:ln>
                  <a:noFill/>
                </a:ln>
                <a:effectLst/>
              </c:spPr>
              <c:txPr>
                <a:bodyPr wrap="square" lIns="38100" tIns="19050" rIns="38100" bIns="19050" anchor="ctr">
                  <a:spAutoFit/>
                </a:bodyPr>
                <a:lstStyle/>
                <a:p>
                  <a:pPr>
                    <a:defRPr sz="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5FDE-4125-B39E-6130DFB854AD}"/>
                </c:ext>
              </c:extLst>
            </c:dLbl>
            <c:dLbl>
              <c:idx val="4"/>
              <c:layout>
                <c:manualLayout>
                  <c:x val="0.12434180097841099"/>
                  <c:y val="-0.12541739601626178"/>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FDE-4125-B39E-6130DFB854AD}"/>
                </c:ext>
              </c:extLst>
            </c:dLbl>
            <c:dLbl>
              <c:idx val="5"/>
              <c:layout>
                <c:manualLayout>
                  <c:x val="0.17115679505071207"/>
                  <c:y val="-3.9320808852247251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FDE-4125-B39E-6130DFB854AD}"/>
                </c:ext>
              </c:extLst>
            </c:dLbl>
            <c:dLbl>
              <c:idx val="6"/>
              <c:layout>
                <c:manualLayout>
                  <c:x val="0.17284933544844105"/>
                  <c:y val="9.9976452765097895E-2"/>
                </c:manualLayout>
              </c:layout>
              <c:tx>
                <c:rich>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900"/>
                      <a:pPr>
                        <a:defRPr sz="900">
                          <a:latin typeface="HG丸ｺﾞｼｯｸM-PRO" panose="020F0600000000000000" pitchFamily="50" charset="-128"/>
                          <a:ea typeface="HG丸ｺﾞｼｯｸM-PRO" panose="020F0600000000000000" pitchFamily="50" charset="-128"/>
                        </a:defRPr>
                      </a:pPr>
                      <a:t>[分類名]</a:t>
                    </a:fld>
                    <a:endParaRPr lang="zh-TW" altLang="en-US" sz="900" baseline="0" dirty="0"/>
                  </a:p>
                  <a:p>
                    <a:pPr>
                      <a:defRPr sz="900">
                        <a:latin typeface="HG丸ｺﾞｼｯｸM-PRO" panose="020F0600000000000000" pitchFamily="50" charset="-128"/>
                        <a:ea typeface="HG丸ｺﾞｼｯｸM-PRO" panose="020F0600000000000000" pitchFamily="50" charset="-128"/>
                      </a:defRPr>
                    </a:pPr>
                    <a:fld id="{87E117ED-369B-4552-92FA-CF7D437078B2}" type="VALUE">
                      <a:rPr lang="zh-TW" altLang="en-US" sz="900" smtClean="0"/>
                      <a:pPr>
                        <a:defRPr sz="900">
                          <a:latin typeface="HG丸ｺﾞｼｯｸM-PRO" panose="020F0600000000000000" pitchFamily="50" charset="-128"/>
                          <a:ea typeface="HG丸ｺﾞｼｯｸM-PRO" panose="020F0600000000000000" pitchFamily="50" charset="-128"/>
                        </a:defRPr>
                      </a:pPr>
                      <a:t>[値]</a:t>
                    </a:fld>
                    <a:endParaRPr lang="zh-TW" altLang="en-US" sz="900" dirty="0"/>
                  </a:p>
                  <a:p>
                    <a:pPr>
                      <a:defRPr sz="9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900" smtClean="0"/>
                      <a:pPr>
                        <a:defRPr sz="900">
                          <a:latin typeface="HG丸ｺﾞｼｯｸM-PRO" panose="020F0600000000000000" pitchFamily="50" charset="-128"/>
                          <a:ea typeface="HG丸ｺﾞｼｯｸM-PRO" panose="020F0600000000000000" pitchFamily="50" charset="-128"/>
                        </a:defRPr>
                      </a:pPr>
                      <a:t>[パーセンテージ]</a:t>
                    </a:fld>
                    <a:endParaRPr lang="ja-JP" altLang="en-US"/>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5FDE-4125-B39E-6130DFB854AD}"/>
                </c:ext>
              </c:extLst>
            </c:dLbl>
            <c:dLbl>
              <c:idx val="7"/>
              <c:layout>
                <c:manualLayout>
                  <c:x val="7.9789873293932861E-2"/>
                  <c:y val="0.17945830011660135"/>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5FDE-4125-B39E-6130DFB854AD}"/>
                </c:ext>
              </c:extLst>
            </c:dLbl>
            <c:dLbl>
              <c:idx val="8"/>
              <c:layout>
                <c:manualLayout>
                  <c:x val="7.2165425684130147E-2"/>
                  <c:y val="0.20081370354504088"/>
                </c:manualLayout>
              </c:layout>
              <c:numFmt formatCode="&quot;約&quot;0%" sourceLinked="0"/>
              <c:spPr>
                <a:noFill/>
                <a:ln>
                  <a:noFill/>
                </a:ln>
                <a:effectLst/>
              </c:spPr>
              <c:txPr>
                <a:bodyPr wrap="square" lIns="38100" tIns="19050" rIns="38100" bIns="19050" anchor="ctr">
                  <a:spAutoFit/>
                </a:bodyPr>
                <a:lstStyle/>
                <a:p>
                  <a:pPr>
                    <a:defRPr sz="10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5FDE-4125-B39E-6130DFB854AD}"/>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38.200000000000003</c:v>
                </c:pt>
                <c:pt idx="1">
                  <c:v>19.100000000000001</c:v>
                </c:pt>
                <c:pt idx="2">
                  <c:v>6.1</c:v>
                </c:pt>
                <c:pt idx="3">
                  <c:v>5.4</c:v>
                </c:pt>
                <c:pt idx="4">
                  <c:v>8.6999999999999993</c:v>
                </c:pt>
                <c:pt idx="5">
                  <c:v>9.6999999999999993</c:v>
                </c:pt>
                <c:pt idx="6">
                  <c:v>17.7</c:v>
                </c:pt>
                <c:pt idx="7">
                  <c:v>11</c:v>
                </c:pt>
              </c:numCache>
            </c:numRef>
          </c:val>
          <c:extLst>
            <c:ext xmlns:c16="http://schemas.microsoft.com/office/drawing/2014/chart" uri="{C3380CC4-5D6E-409C-BE32-E72D297353CC}">
              <c16:uniqueId val="{00000012-5FDE-4125-B39E-6130DFB854AD}"/>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719124773606E-2"/>
          <c:y val="5.3843787335722808E-2"/>
          <c:w val="0.93148542012299063"/>
          <c:h val="0.84005316606929514"/>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bg1">
                  <a:lumMod val="7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B7-4C6A-BC04-760D08BD72CD}"/>
                </c:ext>
              </c:extLst>
            </c:dLbl>
            <c:dLbl>
              <c:idx val="27"/>
              <c:layout>
                <c:manualLayout>
                  <c:x val="5.7825997475690312E-3"/>
                  <c:y val="-0.12360356581176996"/>
                </c:manualLayout>
              </c:layout>
              <c:spPr/>
              <c:txPr>
                <a:bodyPr/>
                <a:lstStyle/>
                <a:p>
                  <a:pPr>
                    <a:defRPr sz="7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B7-4C6A-BC04-760D08BD72CD}"/>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B7-4C6A-BC04-760D08BD72CD}"/>
                </c:ext>
              </c:extLst>
            </c:dLbl>
            <c:spPr>
              <a:noFill/>
              <a:ln>
                <a:noFill/>
              </a:ln>
              <a:effectLst/>
            </c:spPr>
            <c:txPr>
              <a:bodyPr wrap="square" lIns="38100" tIns="19050" rIns="38100" bIns="19050" anchor="ctr">
                <a:spAutoFit/>
              </a:bodyPr>
              <a:lstStyle/>
              <a:p>
                <a:pPr>
                  <a:defRPr sz="7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Sheet1!$A$2:$A$42</c:f>
              <c:strCache>
                <c:ptCount val="41"/>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pt idx="40">
                  <c:v>7</c:v>
                </c:pt>
              </c:strCache>
            </c:strRef>
          </c:cat>
          <c:val>
            <c:numRef>
              <c:f>Sheet1!$D$2:$D$42</c:f>
              <c:numCache>
                <c:formatCode>0.0</c:formatCode>
                <c:ptCount val="41"/>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50.5</c:v>
                </c:pt>
                <c:pt idx="38">
                  <c:v>35</c:v>
                </c:pt>
                <c:pt idx="39">
                  <c:v>42.1</c:v>
                </c:pt>
                <c:pt idx="40">
                  <c:v>28.6</c:v>
                </c:pt>
              </c:numCache>
            </c:numRef>
          </c:val>
          <c:extLst>
            <c:ext xmlns:c16="http://schemas.microsoft.com/office/drawing/2014/chart" uri="{C3380CC4-5D6E-409C-BE32-E72D297353CC}">
              <c16:uniqueId val="{00000003-9CB7-4C6A-BC04-760D08BD72CD}"/>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w="28575">
              <a:solidFill>
                <a:srgbClr val="FF0000"/>
              </a:solidFill>
            </a:ln>
          </c:spPr>
          <c:marker>
            <c:symbol val="circle"/>
            <c:size val="5"/>
            <c:spPr>
              <a:solidFill>
                <a:srgbClr val="FF0000"/>
              </a:solidFill>
              <a:ln w="9525">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B7-4C6A-BC04-760D08BD72CD}"/>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B7-4C6A-BC04-760D08BD72CD}"/>
                </c:ext>
              </c:extLst>
            </c:dLbl>
            <c:dLbl>
              <c:idx val="34"/>
              <c:layout>
                <c:manualLayout>
                  <c:x val="-2.821112144500465E-2"/>
                  <c:y val="3.8469832735961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B7-4C6A-BC04-760D08BD72CD}"/>
                </c:ext>
              </c:extLst>
            </c:dLbl>
            <c:dLbl>
              <c:idx val="35"/>
              <c:layout>
                <c:manualLayout>
                  <c:x val="-4.1827841631830717E-2"/>
                  <c:y val="-3.2628398791540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B7-4C6A-BC04-760D08BD72CD}"/>
                </c:ext>
              </c:extLst>
            </c:dLbl>
            <c:dLbl>
              <c:idx val="36"/>
              <c:layout>
                <c:manualLayout>
                  <c:x val="-1.4228670027901626E-2"/>
                  <c:y val="-3.4979390681003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B7-4C6A-BC04-760D08BD72CD}"/>
                </c:ext>
              </c:extLst>
            </c:dLbl>
            <c:dLbl>
              <c:idx val="37"/>
              <c:layout>
                <c:manualLayout>
                  <c:x val="-1.7512482255617128E-2"/>
                  <c:y val="-3.6226105137395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B7-4C6A-BC04-760D08BD72CD}"/>
                </c:ext>
              </c:extLst>
            </c:dLbl>
            <c:dLbl>
              <c:idx val="38"/>
              <c:layout>
                <c:manualLayout>
                  <c:x val="-1.7198223114200401E-2"/>
                  <c:y val="-1.7259557945041852E-2"/>
                </c:manualLayout>
              </c:layout>
              <c:spPr>
                <a:noFill/>
                <a:ln>
                  <a:noFill/>
                </a:ln>
                <a:effectLst/>
              </c:spPr>
              <c:txPr>
                <a:bodyPr/>
                <a:lstStyle/>
                <a:p>
                  <a:pPr>
                    <a:defRPr sz="7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3.3290175730579082E-2"/>
                      <c:h val="4.5899044205495822E-2"/>
                    </c:manualLayout>
                  </c15:layout>
                </c:ext>
                <c:ext xmlns:c16="http://schemas.microsoft.com/office/drawing/2014/chart" uri="{C3380CC4-5D6E-409C-BE32-E72D297353CC}">
                  <c16:uniqueId val="{00000000-A7C1-4ED1-BBB7-09F035038C7C}"/>
                </c:ext>
              </c:extLst>
            </c:dLbl>
            <c:dLbl>
              <c:idx val="39"/>
              <c:layout>
                <c:manualLayout>
                  <c:x val="-7.5747711586469074E-3"/>
                  <c:y val="-5.8796296296296643E-3"/>
                </c:manualLayout>
              </c:layout>
              <c:spPr>
                <a:noFill/>
                <a:ln>
                  <a:noFill/>
                </a:ln>
                <a:effectLst/>
              </c:spPr>
              <c:txPr>
                <a:bodyPr/>
                <a:lstStyle/>
                <a:p>
                  <a:pPr>
                    <a:defRPr sz="7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8A-4F2E-BB4F-A46A909CDB65}"/>
                </c:ext>
              </c:extLst>
            </c:dLbl>
            <c:dLbl>
              <c:idx val="40"/>
              <c:layout>
                <c:manualLayout>
                  <c:x val="-1.1953228253952715E-2"/>
                  <c:y val="4.3433393070489879E-2"/>
                </c:manualLayout>
              </c:layout>
              <c:spPr>
                <a:noFill/>
                <a:ln>
                  <a:noFill/>
                </a:ln>
                <a:effectLst/>
              </c:spPr>
              <c:txPr>
                <a:bodyPr/>
                <a:lstStyle/>
                <a:p>
                  <a:pPr>
                    <a:defRPr sz="80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90-4DD9-9E68-E8B9F735F71F}"/>
                </c:ext>
              </c:extLst>
            </c:dLbl>
            <c:spPr>
              <a:noFill/>
              <a:ln>
                <a:noFill/>
              </a:ln>
              <a:effectLst/>
            </c:spPr>
            <c:txPr>
              <a:bodyPr/>
              <a:lstStyle/>
              <a:p>
                <a:pPr>
                  <a:defRPr sz="7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Sheet1!$A$2:$A$42</c:f>
              <c:strCache>
                <c:ptCount val="41"/>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pt idx="40">
                  <c:v>7</c:v>
                </c:pt>
              </c:strCache>
            </c:strRef>
          </c:cat>
          <c:val>
            <c:numRef>
              <c:f>Sheet1!$B$2:$B$42</c:f>
              <c:numCache>
                <c:formatCode>0.0</c:formatCode>
                <c:ptCount val="41"/>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132.4</c:v>
                </c:pt>
                <c:pt idx="38">
                  <c:v>127.6</c:v>
                </c:pt>
                <c:pt idx="39">
                  <c:v>126.5</c:v>
                </c:pt>
                <c:pt idx="40">
                  <c:v>115.5</c:v>
                </c:pt>
              </c:numCache>
            </c:numRef>
          </c:val>
          <c:smooth val="0"/>
          <c:extLst>
            <c:ext xmlns:c16="http://schemas.microsoft.com/office/drawing/2014/chart" uri="{C3380CC4-5D6E-409C-BE32-E72D297353CC}">
              <c16:uniqueId val="{00000009-9CB7-4C6A-BC04-760D08BD72CD}"/>
            </c:ext>
          </c:extLst>
        </c:ser>
        <c:ser>
          <c:idx val="1"/>
          <c:order val="1"/>
          <c:tx>
            <c:strRef>
              <c:f>Sheet1!$C$1</c:f>
              <c:strCache>
                <c:ptCount val="1"/>
                <c:pt idx="0">
                  <c:v>一般会計税収</c:v>
                </c:pt>
              </c:strCache>
            </c:strRef>
          </c:tx>
          <c:spPr>
            <a:ln w="28575">
              <a:solidFill>
                <a:srgbClr val="46AAC5"/>
              </a:solidFill>
            </a:ln>
          </c:spPr>
          <c:marker>
            <c:symbol val="circle"/>
            <c:size val="5"/>
            <c:spPr>
              <a:solidFill>
                <a:srgbClr val="46AAC5"/>
              </a:solidFill>
              <a:ln w="6350">
                <a:solidFill>
                  <a:srgbClr val="46AAC5"/>
                </a:solidFill>
              </a:ln>
            </c:spPr>
          </c:marker>
          <c:dLbls>
            <c:dLbl>
              <c:idx val="40"/>
              <c:spPr>
                <a:noFill/>
                <a:ln>
                  <a:noFill/>
                </a:ln>
                <a:effectLst/>
              </c:spPr>
              <c:txPr>
                <a:bodyPr/>
                <a:lstStyle/>
                <a:p>
                  <a:pPr>
                    <a:defRPr sz="800" b="1">
                      <a:solidFill>
                        <a:srgbClr val="46AAC5"/>
                      </a:solidFill>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2-CD90-4DD9-9E68-E8B9F735F71F}"/>
                </c:ext>
              </c:extLst>
            </c:dLbl>
            <c:spPr>
              <a:noFill/>
              <a:ln>
                <a:noFill/>
              </a:ln>
              <a:effectLst/>
            </c:spPr>
            <c:txPr>
              <a:bodyPr/>
              <a:lstStyle/>
              <a:p>
                <a:pPr>
                  <a:defRPr sz="700" b="0">
                    <a:solidFill>
                      <a:srgbClr val="46AAC5"/>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Sheet1!$A$2:$A$42</c:f>
              <c:strCache>
                <c:ptCount val="41"/>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pt idx="40">
                  <c:v>7</c:v>
                </c:pt>
              </c:strCache>
            </c:strRef>
          </c:cat>
          <c:val>
            <c:numRef>
              <c:f>Sheet1!$C$2:$C$42</c:f>
              <c:numCache>
                <c:formatCode>0.0</c:formatCode>
                <c:ptCount val="41"/>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71.099999999999994</c:v>
                </c:pt>
                <c:pt idx="38">
                  <c:v>72.099999999999994</c:v>
                </c:pt>
                <c:pt idx="39">
                  <c:v>73.400000000000006</c:v>
                </c:pt>
                <c:pt idx="40">
                  <c:v>78.400000000000006</c:v>
                </c:pt>
              </c:numCache>
            </c:numRef>
          </c:val>
          <c:smooth val="0"/>
          <c:extLst>
            <c:ext xmlns:c16="http://schemas.microsoft.com/office/drawing/2014/chart" uri="{C3380CC4-5D6E-409C-BE32-E72D297353CC}">
              <c16:uniqueId val="{0000000A-9CB7-4C6A-BC04-760D08BD72CD}"/>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txPr>
          <a:bodyPr/>
          <a:lstStyle/>
          <a:p>
            <a:pPr>
              <a:defRPr sz="800"/>
            </a:pPr>
            <a:endParaRPr lang="ja-JP"/>
          </a:p>
        </c:txPr>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0" sourceLinked="1"/>
        <c:majorTickMark val="out"/>
        <c:minorTickMark val="none"/>
        <c:tickLblPos val="nextTo"/>
        <c:crossAx val="233858176"/>
        <c:crosses val="autoZero"/>
        <c:crossBetween val="between"/>
      </c:valAx>
      <c:spPr>
        <a:solidFill>
          <a:srgbClr val="FDEADA"/>
        </a:solidFill>
        <a:ln w="6347">
          <a:solidFill>
            <a:schemeClr val="tx1"/>
          </a:solidFill>
          <a:prstDash val="sysDot"/>
        </a:ln>
      </c:spPr>
    </c:plotArea>
    <c:legend>
      <c:legendPos val="l"/>
      <c:layout>
        <c:manualLayout>
          <c:xMode val="edge"/>
          <c:yMode val="edge"/>
          <c:x val="0.10520276514731433"/>
          <c:y val="0.10877572368671307"/>
          <c:w val="0.16391556475039065"/>
          <c:h val="0.14914146601240064"/>
        </c:manualLayout>
      </c:layout>
      <c:overlay val="1"/>
      <c:spPr>
        <a:solidFill>
          <a:schemeClr val="bg1"/>
        </a:solidFill>
        <a:ln>
          <a:solidFill>
            <a:srgbClr val="9CBDE4"/>
          </a:solidFill>
        </a:ln>
        <a:effectLst>
          <a:outerShdw blurRad="50800" dist="38100" dir="2700000" algn="tl" rotWithShape="0">
            <a:prstClr val="black">
              <a:alpha val="40000"/>
            </a:prstClr>
          </a:outerShdw>
        </a:effectLst>
      </c:spPr>
      <c:txPr>
        <a:bodyPr/>
        <a:lstStyle/>
        <a:p>
          <a:pPr>
            <a:defRPr sz="900"/>
          </a:pPr>
          <a:endParaRPr lang="ja-JP"/>
        </a:p>
      </c:tx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37593983253E-2"/>
          <c:y val="3.6619522569853763E-2"/>
          <c:w val="0.89204592068002508"/>
          <c:h val="0.87469233079124153"/>
        </c:manualLayout>
      </c:layout>
      <c:areaChart>
        <c:grouping val="stacked"/>
        <c:varyColors val="0"/>
        <c:ser>
          <c:idx val="0"/>
          <c:order val="0"/>
          <c:tx>
            <c:strRef>
              <c:f>Sheet1!$B$1</c:f>
              <c:strCache>
                <c:ptCount val="1"/>
                <c:pt idx="0">
                  <c:v>系列 1</c:v>
                </c:pt>
              </c:strCache>
            </c:strRef>
          </c:tx>
          <c:spPr>
            <a:solidFill>
              <a:srgbClr val="B9CDE5"/>
            </a:solidFill>
            <a:ln w="28575">
              <a:solidFill>
                <a:srgbClr val="92B1D6"/>
              </a:solid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pt idx="59">
                  <c:v>7</c:v>
                </c:pt>
              </c:strCache>
            </c:strRef>
          </c:cat>
          <c:val>
            <c:numRef>
              <c:f>Sheet1!$B$3:$B$62</c:f>
              <c:numCache>
                <c:formatCode>General</c:formatCode>
                <c:ptCount val="60"/>
                <c:pt idx="0">
                  <c:v>0</c:v>
                </c:pt>
                <c:pt idx="1">
                  <c:v>0</c:v>
                </c:pt>
                <c:pt idx="2">
                  <c:v>0</c:v>
                </c:pt>
                <c:pt idx="3">
                  <c:v>0</c:v>
                </c:pt>
                <c:pt idx="4">
                  <c:v>0</c:v>
                </c:pt>
                <c:pt idx="5">
                  <c:v>0</c:v>
                </c:pt>
                <c:pt idx="6">
                  <c:v>0</c:v>
                </c:pt>
                <c:pt idx="7">
                  <c:v>0</c:v>
                </c:pt>
                <c:pt idx="8">
                  <c:v>0</c:v>
                </c:pt>
                <c:pt idx="9">
                  <c:v>2</c:v>
                </c:pt>
                <c:pt idx="10">
                  <c:v>5</c:v>
                </c:pt>
                <c:pt idx="11">
                  <c:v>10</c:v>
                </c:pt>
                <c:pt idx="12">
                  <c:v>15</c:v>
                </c:pt>
                <c:pt idx="13">
                  <c:v>21</c:v>
                </c:pt>
                <c:pt idx="14">
                  <c:v>28</c:v>
                </c:pt>
                <c:pt idx="15">
                  <c:v>33</c:v>
                </c:pt>
                <c:pt idx="16">
                  <c:v>40</c:v>
                </c:pt>
                <c:pt idx="17">
                  <c:v>47</c:v>
                </c:pt>
                <c:pt idx="18">
                  <c:v>53</c:v>
                </c:pt>
                <c:pt idx="19">
                  <c:v>59</c:v>
                </c:pt>
                <c:pt idx="20">
                  <c:v>64</c:v>
                </c:pt>
                <c:pt idx="21">
                  <c:v>65</c:v>
                </c:pt>
                <c:pt idx="22">
                  <c:v>65</c:v>
                </c:pt>
                <c:pt idx="23">
                  <c:v>64</c:v>
                </c:pt>
                <c:pt idx="24">
                  <c:v>65</c:v>
                </c:pt>
                <c:pt idx="25">
                  <c:v>64</c:v>
                </c:pt>
                <c:pt idx="26">
                  <c:v>63</c:v>
                </c:pt>
                <c:pt idx="27">
                  <c:v>61</c:v>
                </c:pt>
                <c:pt idx="28">
                  <c:v>64</c:v>
                </c:pt>
                <c:pt idx="29">
                  <c:v>67</c:v>
                </c:pt>
                <c:pt idx="30">
                  <c:v>77</c:v>
                </c:pt>
                <c:pt idx="31">
                  <c:v>83</c:v>
                </c:pt>
                <c:pt idx="32">
                  <c:v>108</c:v>
                </c:pt>
                <c:pt idx="33">
                  <c:v>134</c:v>
                </c:pt>
                <c:pt idx="34">
                  <c:v>158</c:v>
                </c:pt>
                <c:pt idx="35">
                  <c:v>176</c:v>
                </c:pt>
                <c:pt idx="36">
                  <c:v>199</c:v>
                </c:pt>
                <c:pt idx="37">
                  <c:v>231</c:v>
                </c:pt>
                <c:pt idx="38">
                  <c:v>258</c:v>
                </c:pt>
                <c:pt idx="39">
                  <c:v>280</c:v>
                </c:pt>
                <c:pt idx="40">
                  <c:v>288</c:v>
                </c:pt>
                <c:pt idx="41">
                  <c:v>305</c:v>
                </c:pt>
                <c:pt idx="42">
                  <c:v>321</c:v>
                </c:pt>
                <c:pt idx="43">
                  <c:v>356</c:v>
                </c:pt>
                <c:pt idx="44">
                  <c:v>390</c:v>
                </c:pt>
                <c:pt idx="45">
                  <c:v>411</c:v>
                </c:pt>
                <c:pt idx="46">
                  <c:v>445</c:v>
                </c:pt>
                <c:pt idx="47">
                  <c:v>477</c:v>
                </c:pt>
                <c:pt idx="48">
                  <c:v>506</c:v>
                </c:pt>
                <c:pt idx="49">
                  <c:v>534</c:v>
                </c:pt>
                <c:pt idx="50">
                  <c:v>555</c:v>
                </c:pt>
                <c:pt idx="51">
                  <c:v>579</c:v>
                </c:pt>
                <c:pt idx="52">
                  <c:v>598</c:v>
                </c:pt>
                <c:pt idx="53">
                  <c:v>608</c:v>
                </c:pt>
                <c:pt idx="54">
                  <c:v>657</c:v>
                </c:pt>
                <c:pt idx="55">
                  <c:v>699</c:v>
                </c:pt>
                <c:pt idx="56">
                  <c:v>730</c:v>
                </c:pt>
                <c:pt idx="57">
                  <c:v>752</c:v>
                </c:pt>
                <c:pt idx="58">
                  <c:v>795</c:v>
                </c:pt>
                <c:pt idx="59">
                  <c:v>818</c:v>
                </c:pt>
              </c:numCache>
            </c:numRef>
          </c:val>
          <c:extLst>
            <c:ext xmlns:c16="http://schemas.microsoft.com/office/drawing/2014/chart" uri="{C3380CC4-5D6E-409C-BE32-E72D297353CC}">
              <c16:uniqueId val="{00000000-8A76-4E8D-83F4-25B4071A3707}"/>
            </c:ext>
          </c:extLst>
        </c:ser>
        <c:ser>
          <c:idx val="1"/>
          <c:order val="1"/>
          <c:tx>
            <c:strRef>
              <c:f>Sheet1!$C$1</c:f>
              <c:strCache>
                <c:ptCount val="1"/>
                <c:pt idx="0">
                  <c:v>系列 2</c:v>
                </c:pt>
              </c:strCache>
            </c:strRef>
          </c:tx>
          <c:spPr>
            <a:solidFill>
              <a:srgbClr val="F2DCDB"/>
            </a:solidFill>
            <a:ln w="28575">
              <a:solidFill>
                <a:srgbClr val="E0ABA8"/>
              </a:solid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pt idx="59">
                  <c:v>7</c:v>
                </c:pt>
              </c:strCache>
            </c:strRef>
          </c:cat>
          <c:val>
            <c:numRef>
              <c:f>Sheet1!$C$3:$C$62</c:f>
              <c:numCache>
                <c:formatCode>General</c:formatCode>
                <c:ptCount val="60"/>
                <c:pt idx="0">
                  <c:v>1</c:v>
                </c:pt>
                <c:pt idx="1">
                  <c:v>2</c:v>
                </c:pt>
                <c:pt idx="2">
                  <c:v>2</c:v>
                </c:pt>
                <c:pt idx="3">
                  <c:v>2</c:v>
                </c:pt>
                <c:pt idx="4">
                  <c:v>3</c:v>
                </c:pt>
                <c:pt idx="5">
                  <c:v>4</c:v>
                </c:pt>
                <c:pt idx="6">
                  <c:v>6</c:v>
                </c:pt>
                <c:pt idx="7">
                  <c:v>8</c:v>
                </c:pt>
                <c:pt idx="8">
                  <c:v>10</c:v>
                </c:pt>
                <c:pt idx="9">
                  <c:v>13</c:v>
                </c:pt>
                <c:pt idx="10">
                  <c:v>17</c:v>
                </c:pt>
                <c:pt idx="11">
                  <c:v>22</c:v>
                </c:pt>
                <c:pt idx="12">
                  <c:v>28</c:v>
                </c:pt>
                <c:pt idx="13">
                  <c:v>35</c:v>
                </c:pt>
                <c:pt idx="14">
                  <c:v>42</c:v>
                </c:pt>
                <c:pt idx="15">
                  <c:v>49</c:v>
                </c:pt>
                <c:pt idx="16">
                  <c:v>56</c:v>
                </c:pt>
                <c:pt idx="17">
                  <c:v>63</c:v>
                </c:pt>
                <c:pt idx="18">
                  <c:v>69</c:v>
                </c:pt>
                <c:pt idx="19">
                  <c:v>75</c:v>
                </c:pt>
                <c:pt idx="20">
                  <c:v>81</c:v>
                </c:pt>
                <c:pt idx="21">
                  <c:v>87</c:v>
                </c:pt>
                <c:pt idx="22">
                  <c:v>91</c:v>
                </c:pt>
                <c:pt idx="23">
                  <c:v>97</c:v>
                </c:pt>
                <c:pt idx="24">
                  <c:v>102</c:v>
                </c:pt>
                <c:pt idx="25">
                  <c:v>108</c:v>
                </c:pt>
                <c:pt idx="26">
                  <c:v>116</c:v>
                </c:pt>
                <c:pt idx="27">
                  <c:v>131</c:v>
                </c:pt>
                <c:pt idx="28">
                  <c:v>142</c:v>
                </c:pt>
                <c:pt idx="29">
                  <c:v>158</c:v>
                </c:pt>
                <c:pt idx="30">
                  <c:v>168</c:v>
                </c:pt>
                <c:pt idx="31">
                  <c:v>175</c:v>
                </c:pt>
                <c:pt idx="32">
                  <c:v>187</c:v>
                </c:pt>
                <c:pt idx="33">
                  <c:v>197</c:v>
                </c:pt>
                <c:pt idx="34">
                  <c:v>209</c:v>
                </c:pt>
                <c:pt idx="35">
                  <c:v>216</c:v>
                </c:pt>
                <c:pt idx="36">
                  <c:v>222</c:v>
                </c:pt>
                <c:pt idx="37">
                  <c:v>226</c:v>
                </c:pt>
                <c:pt idx="38">
                  <c:v>241</c:v>
                </c:pt>
                <c:pt idx="39">
                  <c:v>247</c:v>
                </c:pt>
                <c:pt idx="40">
                  <c:v>243</c:v>
                </c:pt>
                <c:pt idx="41">
                  <c:v>237</c:v>
                </c:pt>
                <c:pt idx="42">
                  <c:v>225</c:v>
                </c:pt>
                <c:pt idx="43">
                  <c:v>238</c:v>
                </c:pt>
                <c:pt idx="44">
                  <c:v>246</c:v>
                </c:pt>
                <c:pt idx="45">
                  <c:v>248</c:v>
                </c:pt>
                <c:pt idx="46">
                  <c:v>250</c:v>
                </c:pt>
                <c:pt idx="47">
                  <c:v>258</c:v>
                </c:pt>
                <c:pt idx="48">
                  <c:v>260</c:v>
                </c:pt>
                <c:pt idx="49">
                  <c:v>266</c:v>
                </c:pt>
                <c:pt idx="50">
                  <c:v>268</c:v>
                </c:pt>
                <c:pt idx="51">
                  <c:v>269</c:v>
                </c:pt>
                <c:pt idx="52">
                  <c:v>270</c:v>
                </c:pt>
                <c:pt idx="53">
                  <c:v>273</c:v>
                </c:pt>
                <c:pt idx="54">
                  <c:v>283</c:v>
                </c:pt>
                <c:pt idx="55">
                  <c:v>287</c:v>
                </c:pt>
                <c:pt idx="56">
                  <c:v>292</c:v>
                </c:pt>
                <c:pt idx="57">
                  <c:v>297</c:v>
                </c:pt>
                <c:pt idx="58">
                  <c:v>305</c:v>
                </c:pt>
                <c:pt idx="59">
                  <c:v>306</c:v>
                </c:pt>
              </c:numCache>
            </c:numRef>
          </c:val>
          <c:extLst>
            <c:ext xmlns:c16="http://schemas.microsoft.com/office/drawing/2014/chart" uri="{C3380CC4-5D6E-409C-BE32-E72D297353CC}">
              <c16:uniqueId val="{00000001-8A76-4E8D-83F4-25B4071A3707}"/>
            </c:ext>
          </c:extLst>
        </c:ser>
        <c:ser>
          <c:idx val="2"/>
          <c:order val="2"/>
          <c:tx>
            <c:strRef>
              <c:f>Sheet1!$D$1</c:f>
              <c:strCache>
                <c:ptCount val="1"/>
                <c:pt idx="0">
                  <c:v>系列 3</c:v>
                </c:pt>
              </c:strCache>
            </c:strRef>
          </c:tx>
          <c:spPr>
            <a:solidFill>
              <a:srgbClr val="6DAC60"/>
            </a:solidFill>
            <a:ln>
              <a:no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pt idx="59">
                  <c:v>7</c:v>
                </c:pt>
              </c:strCache>
            </c:strRef>
          </c:cat>
          <c:val>
            <c:numRef>
              <c:f>Sheet1!$D$3:$D$62</c:f>
              <c:numCache>
                <c:formatCode>General</c:formatCode>
                <c:ptCount val="60"/>
                <c:pt idx="0">
                  <c:v>0</c:v>
                </c:pt>
                <c:pt idx="1">
                  <c:v>0</c:v>
                </c:pt>
                <c:pt idx="2">
                  <c:v>0</c:v>
                </c:pt>
                <c:pt idx="3">
                  <c:v>0</c:v>
                </c:pt>
                <c:pt idx="4">
                  <c:v>0</c:v>
                </c:pt>
                <c:pt idx="5">
                  <c:v>0</c:v>
                </c:pt>
                <c:pt idx="6">
                  <c:v>0</c:v>
                </c:pt>
                <c:pt idx="7">
                  <c:v>0</c:v>
                </c:pt>
                <c:pt idx="8">
                  <c:v>0</c:v>
                </c:pt>
                <c:pt idx="9">
                  <c:v>0</c:v>
                </c:pt>
                <c:pt idx="45">
                  <c:v>11</c:v>
                </c:pt>
                <c:pt idx="46">
                  <c:v>10</c:v>
                </c:pt>
                <c:pt idx="47">
                  <c:v>9</c:v>
                </c:pt>
                <c:pt idx="48">
                  <c:v>8</c:v>
                </c:pt>
                <c:pt idx="49">
                  <c:v>6</c:v>
                </c:pt>
                <c:pt idx="50">
                  <c:v>7</c:v>
                </c:pt>
                <c:pt idx="51">
                  <c:v>5</c:v>
                </c:pt>
                <c:pt idx="52">
                  <c:v>5</c:v>
                </c:pt>
                <c:pt idx="53">
                  <c:v>6</c:v>
                </c:pt>
                <c:pt idx="54">
                  <c:v>7</c:v>
                </c:pt>
                <c:pt idx="55">
                  <c:v>5</c:v>
                </c:pt>
                <c:pt idx="56">
                  <c:v>5</c:v>
                </c:pt>
                <c:pt idx="57">
                  <c:v>5</c:v>
                </c:pt>
                <c:pt idx="58">
                  <c:v>5</c:v>
                </c:pt>
                <c:pt idx="59">
                  <c:v>5</c:v>
                </c:pt>
              </c:numCache>
            </c:numRef>
          </c:val>
          <c:extLst>
            <c:ext xmlns:c16="http://schemas.microsoft.com/office/drawing/2014/chart" uri="{C3380CC4-5D6E-409C-BE32-E72D297353CC}">
              <c16:uniqueId val="{00000002-8A76-4E8D-83F4-25B4071A3707}"/>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897022816"/>
        <c:crosses val="autoZero"/>
        <c:auto val="1"/>
        <c:lblAlgn val="ctr"/>
        <c:lblOffset val="100"/>
        <c:tickLblSkip val="2"/>
        <c:tickMarkSkip val="2"/>
        <c:noMultiLvlLbl val="0"/>
      </c:catAx>
      <c:valAx>
        <c:axId val="8970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897022160"/>
        <c:crossesAt val="1"/>
        <c:crossBetween val="midCat"/>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36755675795786E-2"/>
          <c:y val="5.8950577540232155E-2"/>
          <c:w val="0.90662955617543994"/>
          <c:h val="0.88209884491953572"/>
        </c:manualLayout>
      </c:layout>
      <c:barChart>
        <c:barDir val="col"/>
        <c:grouping val="stacked"/>
        <c:varyColors val="0"/>
        <c:ser>
          <c:idx val="0"/>
          <c:order val="0"/>
          <c:tx>
            <c:strRef>
              <c:f>Sheet1!$B$2</c:f>
              <c:strCache>
                <c:ptCount val="1"/>
                <c:pt idx="0">
                  <c:v>租税負担率</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29.4</c:v>
                </c:pt>
                <c:pt idx="1">
                  <c:v>27.8</c:v>
                </c:pt>
                <c:pt idx="2">
                  <c:v>37.799999999999997</c:v>
                </c:pt>
                <c:pt idx="3">
                  <c:v>33.1</c:v>
                </c:pt>
                <c:pt idx="4">
                  <c:v>50.5</c:v>
                </c:pt>
                <c:pt idx="5">
                  <c:v>44.3</c:v>
                </c:pt>
              </c:numCache>
            </c:numRef>
          </c:val>
          <c:extLst>
            <c:ext xmlns:c16="http://schemas.microsoft.com/office/drawing/2014/chart" uri="{C3380CC4-5D6E-409C-BE32-E72D297353CC}">
              <c16:uniqueId val="{00000000-DE07-412B-9348-BBE82DC8334B}"/>
            </c:ext>
          </c:extLst>
        </c:ser>
        <c:ser>
          <c:idx val="1"/>
          <c:order val="1"/>
          <c:tx>
            <c:strRef>
              <c:f>Sheet1!$C$2</c:f>
              <c:strCache>
                <c:ptCount val="1"/>
                <c:pt idx="0">
                  <c:v>社会保障負担率</c:v>
                </c:pt>
              </c:strCache>
            </c:strRef>
          </c:tx>
          <c:spPr>
            <a:solidFill>
              <a:srgbClr val="D9FB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19</c:v>
                </c:pt>
                <c:pt idx="1">
                  <c:v>8.6</c:v>
                </c:pt>
                <c:pt idx="2">
                  <c:v>12</c:v>
                </c:pt>
                <c:pt idx="3">
                  <c:v>22.8</c:v>
                </c:pt>
                <c:pt idx="4">
                  <c:v>5</c:v>
                </c:pt>
                <c:pt idx="5">
                  <c:v>23.8</c:v>
                </c:pt>
              </c:numCache>
            </c:numRef>
          </c:val>
          <c:extLst>
            <c:ext xmlns:c16="http://schemas.microsoft.com/office/drawing/2014/chart" uri="{C3380CC4-5D6E-409C-BE32-E72D297353CC}">
              <c16:uniqueId val="{00000001-DE07-412B-9348-BBE82DC8334B}"/>
            </c:ext>
          </c:extLst>
        </c:ser>
        <c:ser>
          <c:idx val="2"/>
          <c:order val="2"/>
          <c:tx>
            <c:strRef>
              <c:f>Sheet1!$D$2</c:f>
              <c:strCache>
                <c:ptCount val="1"/>
                <c:pt idx="0">
                  <c:v>財政赤字対国民所得比</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_);#,##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-6.3</c:v>
                </c:pt>
                <c:pt idx="1">
                  <c:v>-4.7</c:v>
                </c:pt>
                <c:pt idx="2">
                  <c:v>-6.2</c:v>
                </c:pt>
                <c:pt idx="3">
                  <c:v>-2.9</c:v>
                </c:pt>
                <c:pt idx="5">
                  <c:v>-6.8</c:v>
                </c:pt>
              </c:numCache>
            </c:numRef>
          </c:val>
          <c:extLst>
            <c:ext xmlns:c16="http://schemas.microsoft.com/office/drawing/2014/chart" uri="{C3380CC4-5D6E-409C-BE32-E72D297353CC}">
              <c16:uniqueId val="{00000002-DE07-412B-9348-BBE82DC8334B}"/>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0.0_ </c:formatCode>
                <c:ptCount val="6"/>
                <c:pt idx="0">
                  <c:v>28.6</c:v>
                </c:pt>
                <c:pt idx="1">
                  <c:v>16.2</c:v>
                </c:pt>
                <c:pt idx="2">
                  <c:v>18.7</c:v>
                </c:pt>
                <c:pt idx="3">
                  <c:v>22</c:v>
                </c:pt>
                <c:pt idx="4">
                  <c:v>20</c:v>
                </c:pt>
                <c:pt idx="5">
                  <c:v>21</c:v>
                </c:pt>
              </c:numCache>
            </c:numRef>
          </c:val>
          <c:extLst>
            <c:ext xmlns:c16="http://schemas.microsoft.com/office/drawing/2014/chart" uri="{C3380CC4-5D6E-409C-BE32-E72D297353CC}">
              <c16:uniqueId val="{00000000-08AC-422D-AF9E-0EBAD5E60E8D}"/>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96889033775286E-2"/>
          <c:y val="5.5327427966605121E-2"/>
          <c:w val="0.89459020057202943"/>
          <c:h val="0.8234546855434165"/>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Sheet1!$B$2:$B$19</c:f>
              <c:numCache>
                <c:formatCode>0.0_ </c:formatCode>
                <c:ptCount val="18"/>
                <c:pt idx="0">
                  <c:v>172.8</c:v>
                </c:pt>
                <c:pt idx="1">
                  <c:v>180.9</c:v>
                </c:pt>
                <c:pt idx="2">
                  <c:v>198.8</c:v>
                </c:pt>
                <c:pt idx="3">
                  <c:v>205.9</c:v>
                </c:pt>
                <c:pt idx="4">
                  <c:v>219.2</c:v>
                </c:pt>
                <c:pt idx="5">
                  <c:v>226.1</c:v>
                </c:pt>
                <c:pt idx="6">
                  <c:v>229.5</c:v>
                </c:pt>
                <c:pt idx="7">
                  <c:v>233.3</c:v>
                </c:pt>
                <c:pt idx="8">
                  <c:v>228.3</c:v>
                </c:pt>
                <c:pt idx="9">
                  <c:v>232.4</c:v>
                </c:pt>
                <c:pt idx="10">
                  <c:v>231.3</c:v>
                </c:pt>
                <c:pt idx="11">
                  <c:v>232.4</c:v>
                </c:pt>
                <c:pt idx="12">
                  <c:v>236.4</c:v>
                </c:pt>
                <c:pt idx="13">
                  <c:v>258.39999999999998</c:v>
                </c:pt>
                <c:pt idx="14">
                  <c:v>253.7</c:v>
                </c:pt>
                <c:pt idx="15">
                  <c:v>256.3</c:v>
                </c:pt>
                <c:pt idx="16">
                  <c:v>249.7</c:v>
                </c:pt>
                <c:pt idx="17">
                  <c:v>251.2</c:v>
                </c:pt>
              </c:numCache>
            </c:numRef>
          </c:val>
          <c:smooth val="0"/>
          <c:extLst>
            <c:ext xmlns:c16="http://schemas.microsoft.com/office/drawing/2014/chart" uri="{C3380CC4-5D6E-409C-BE32-E72D297353CC}">
              <c16:uniqueId val="{00000000-59CE-4E6A-AC60-C90602D00843}"/>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Sheet1!$C$2:$C$19</c:f>
              <c:numCache>
                <c:formatCode>0.0_ </c:formatCode>
                <c:ptCount val="18"/>
                <c:pt idx="0">
                  <c:v>64.599999999999994</c:v>
                </c:pt>
                <c:pt idx="1">
                  <c:v>73.400000000000006</c:v>
                </c:pt>
                <c:pt idx="2">
                  <c:v>86.6</c:v>
                </c:pt>
                <c:pt idx="3">
                  <c:v>95.2</c:v>
                </c:pt>
                <c:pt idx="4">
                  <c:v>99.5</c:v>
                </c:pt>
                <c:pt idx="5">
                  <c:v>103.1</c:v>
                </c:pt>
                <c:pt idx="6">
                  <c:v>104.3</c:v>
                </c:pt>
                <c:pt idx="7">
                  <c:v>104.2</c:v>
                </c:pt>
                <c:pt idx="8">
                  <c:v>104.7</c:v>
                </c:pt>
                <c:pt idx="9">
                  <c:v>106.6</c:v>
                </c:pt>
                <c:pt idx="10">
                  <c:v>105.5</c:v>
                </c:pt>
                <c:pt idx="11">
                  <c:v>106.8</c:v>
                </c:pt>
                <c:pt idx="12">
                  <c:v>108</c:v>
                </c:pt>
                <c:pt idx="13">
                  <c:v>131.80000000000001</c:v>
                </c:pt>
                <c:pt idx="14">
                  <c:v>131.80000000000001</c:v>
                </c:pt>
                <c:pt idx="15">
                  <c:v>118.6</c:v>
                </c:pt>
                <c:pt idx="16">
                  <c:v>118.7</c:v>
                </c:pt>
                <c:pt idx="17">
                  <c:v>121</c:v>
                </c:pt>
              </c:numCache>
            </c:numRef>
          </c:val>
          <c:smooth val="0"/>
          <c:extLst>
            <c:ext xmlns:c16="http://schemas.microsoft.com/office/drawing/2014/chart" uri="{C3380CC4-5D6E-409C-BE32-E72D297353CC}">
              <c16:uniqueId val="{00000001-59CE-4E6A-AC60-C90602D00843}"/>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Sheet1!$D$2:$D$19</c:f>
              <c:numCache>
                <c:formatCode>0.0_ </c:formatCode>
                <c:ptCount val="18"/>
                <c:pt idx="0">
                  <c:v>41.5</c:v>
                </c:pt>
                <c:pt idx="1">
                  <c:v>49.2</c:v>
                </c:pt>
                <c:pt idx="2">
                  <c:v>64.900000000000006</c:v>
                </c:pt>
                <c:pt idx="3">
                  <c:v>75.900000000000006</c:v>
                </c:pt>
                <c:pt idx="4">
                  <c:v>81.400000000000006</c:v>
                </c:pt>
                <c:pt idx="5">
                  <c:v>84.5</c:v>
                </c:pt>
                <c:pt idx="6">
                  <c:v>85.3</c:v>
                </c:pt>
                <c:pt idx="7">
                  <c:v>87.1</c:v>
                </c:pt>
                <c:pt idx="8">
                  <c:v>87.9</c:v>
                </c:pt>
                <c:pt idx="9">
                  <c:v>87.8</c:v>
                </c:pt>
                <c:pt idx="10">
                  <c:v>86.7</c:v>
                </c:pt>
                <c:pt idx="11">
                  <c:v>86.3</c:v>
                </c:pt>
                <c:pt idx="12">
                  <c:v>85.7</c:v>
                </c:pt>
                <c:pt idx="13">
                  <c:v>105.8</c:v>
                </c:pt>
                <c:pt idx="14">
                  <c:v>105.1</c:v>
                </c:pt>
                <c:pt idx="15">
                  <c:v>105.1</c:v>
                </c:pt>
                <c:pt idx="16">
                  <c:v>100</c:v>
                </c:pt>
                <c:pt idx="17">
                  <c:v>101.8</c:v>
                </c:pt>
              </c:numCache>
            </c:numRef>
          </c:val>
          <c:smooth val="0"/>
          <c:extLst>
            <c:ext xmlns:c16="http://schemas.microsoft.com/office/drawing/2014/chart" uri="{C3380CC4-5D6E-409C-BE32-E72D297353CC}">
              <c16:uniqueId val="{00000002-59CE-4E6A-AC60-C90602D00843}"/>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Sheet1!$E$2:$E$19</c:f>
              <c:numCache>
                <c:formatCode>0.0_ </c:formatCode>
                <c:ptCount val="18"/>
                <c:pt idx="0">
                  <c:v>64.2</c:v>
                </c:pt>
                <c:pt idx="1">
                  <c:v>65.7</c:v>
                </c:pt>
                <c:pt idx="2">
                  <c:v>71.7</c:v>
                </c:pt>
                <c:pt idx="3">
                  <c:v>80.400000000000006</c:v>
                </c:pt>
                <c:pt idx="4">
                  <c:v>77.8</c:v>
                </c:pt>
                <c:pt idx="5">
                  <c:v>79.2</c:v>
                </c:pt>
                <c:pt idx="6">
                  <c:v>76.8</c:v>
                </c:pt>
                <c:pt idx="7">
                  <c:v>73.8</c:v>
                </c:pt>
                <c:pt idx="8">
                  <c:v>70.599999999999994</c:v>
                </c:pt>
                <c:pt idx="9">
                  <c:v>67.599999999999994</c:v>
                </c:pt>
                <c:pt idx="10">
                  <c:v>64</c:v>
                </c:pt>
                <c:pt idx="11">
                  <c:v>60.7</c:v>
                </c:pt>
                <c:pt idx="12">
                  <c:v>58.6</c:v>
                </c:pt>
                <c:pt idx="13">
                  <c:v>67.900000000000006</c:v>
                </c:pt>
                <c:pt idx="14">
                  <c:v>67.900000000000006</c:v>
                </c:pt>
                <c:pt idx="15">
                  <c:v>67.900000000000006</c:v>
                </c:pt>
                <c:pt idx="16">
                  <c:v>62.7</c:v>
                </c:pt>
                <c:pt idx="17">
                  <c:v>62.7</c:v>
                </c:pt>
              </c:numCache>
            </c:numRef>
          </c:val>
          <c:smooth val="0"/>
          <c:extLst>
            <c:ext xmlns:c16="http://schemas.microsoft.com/office/drawing/2014/chart" uri="{C3380CC4-5D6E-409C-BE32-E72D297353CC}">
              <c16:uniqueId val="{00000003-59CE-4E6A-AC60-C90602D00843}"/>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Sheet1!$F$2:$F$19</c:f>
              <c:numCache>
                <c:formatCode>0.0_ </c:formatCode>
                <c:ptCount val="18"/>
                <c:pt idx="0">
                  <c:v>64.5</c:v>
                </c:pt>
                <c:pt idx="1">
                  <c:v>68.099999999999994</c:v>
                </c:pt>
                <c:pt idx="2">
                  <c:v>83.1</c:v>
                </c:pt>
                <c:pt idx="3">
                  <c:v>85.2</c:v>
                </c:pt>
                <c:pt idx="4">
                  <c:v>87.7</c:v>
                </c:pt>
                <c:pt idx="5">
                  <c:v>90.6</c:v>
                </c:pt>
                <c:pt idx="6">
                  <c:v>93.3</c:v>
                </c:pt>
                <c:pt idx="7">
                  <c:v>94.7</c:v>
                </c:pt>
                <c:pt idx="8">
                  <c:v>95.5</c:v>
                </c:pt>
                <c:pt idx="9">
                  <c:v>98.1</c:v>
                </c:pt>
                <c:pt idx="10">
                  <c:v>98.4</c:v>
                </c:pt>
                <c:pt idx="11">
                  <c:v>98.1</c:v>
                </c:pt>
                <c:pt idx="12">
                  <c:v>97.6</c:v>
                </c:pt>
                <c:pt idx="13">
                  <c:v>114.6</c:v>
                </c:pt>
                <c:pt idx="14">
                  <c:v>112.6</c:v>
                </c:pt>
                <c:pt idx="15">
                  <c:v>111.1</c:v>
                </c:pt>
                <c:pt idx="16">
                  <c:v>109.9</c:v>
                </c:pt>
                <c:pt idx="17">
                  <c:v>112.3</c:v>
                </c:pt>
              </c:numCache>
            </c:numRef>
          </c:val>
          <c:smooth val="0"/>
          <c:extLst>
            <c:ext xmlns:c16="http://schemas.microsoft.com/office/drawing/2014/chart" uri="{C3380CC4-5D6E-409C-BE32-E72D297353CC}">
              <c16:uniqueId val="{00000004-59CE-4E6A-AC60-C90602D00843}"/>
            </c:ext>
          </c:extLst>
        </c:ser>
        <c:ser>
          <c:idx val="5"/>
          <c:order val="5"/>
          <c:tx>
            <c:strRef>
              <c:f>Sheet1!$G$1</c:f>
              <c:strCache>
                <c:ptCount val="1"/>
                <c:pt idx="0">
                  <c:v>イタリア</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Sheet1!$G$2:$G$19</c:f>
              <c:numCache>
                <c:formatCode>0.0_ </c:formatCode>
                <c:ptCount val="18"/>
                <c:pt idx="0">
                  <c:v>103.9</c:v>
                </c:pt>
                <c:pt idx="1">
                  <c:v>106.2</c:v>
                </c:pt>
                <c:pt idx="2">
                  <c:v>116.1</c:v>
                </c:pt>
                <c:pt idx="3">
                  <c:v>118.7</c:v>
                </c:pt>
                <c:pt idx="4">
                  <c:v>119.1</c:v>
                </c:pt>
                <c:pt idx="5">
                  <c:v>125.8</c:v>
                </c:pt>
                <c:pt idx="6">
                  <c:v>131.80000000000001</c:v>
                </c:pt>
                <c:pt idx="7">
                  <c:v>134.69999999999999</c:v>
                </c:pt>
                <c:pt idx="8">
                  <c:v>134.69999999999999</c:v>
                </c:pt>
                <c:pt idx="9">
                  <c:v>134.1</c:v>
                </c:pt>
                <c:pt idx="10">
                  <c:v>133.6</c:v>
                </c:pt>
                <c:pt idx="11">
                  <c:v>134</c:v>
                </c:pt>
                <c:pt idx="12">
                  <c:v>133.6</c:v>
                </c:pt>
                <c:pt idx="13">
                  <c:v>154.1</c:v>
                </c:pt>
                <c:pt idx="14">
                  <c:v>145.5</c:v>
                </c:pt>
                <c:pt idx="15">
                  <c:v>134.6</c:v>
                </c:pt>
                <c:pt idx="16">
                  <c:v>134.6</c:v>
                </c:pt>
                <c:pt idx="17">
                  <c:v>136.9</c:v>
                </c:pt>
              </c:numCache>
            </c:numRef>
          </c:val>
          <c:smooth val="0"/>
          <c:extLst>
            <c:ext xmlns:c16="http://schemas.microsoft.com/office/drawing/2014/chart" uri="{C3380CC4-5D6E-409C-BE32-E72D297353CC}">
              <c16:uniqueId val="{00000005-59CE-4E6A-AC60-C90602D00843}"/>
            </c:ext>
          </c:extLst>
        </c:ser>
        <c:ser>
          <c:idx val="6"/>
          <c:order val="6"/>
          <c:tx>
            <c:strRef>
              <c:f>Sheet1!$H$1</c:f>
              <c:strCache>
                <c:ptCount val="1"/>
                <c:pt idx="0">
                  <c:v>カナダ</c:v>
                </c:pt>
              </c:strCache>
            </c:strRef>
          </c:tx>
          <c:spPr>
            <a:ln w="28575" cap="rnd">
              <a:solidFill>
                <a:srgbClr val="8BA3CA"/>
              </a:solidFill>
              <a:round/>
            </a:ln>
            <a:effectLst/>
          </c:spPr>
          <c:marker>
            <c:symbol val="plus"/>
            <c:size val="7"/>
            <c:spPr>
              <a:noFill/>
              <a:ln w="9525">
                <a:solidFill>
                  <a:srgbClr val="8BA3CA"/>
                </a:solidFill>
              </a:ln>
              <a:effectLst/>
            </c:spPr>
          </c:marker>
          <c:cat>
            <c:numRef>
              <c:f>Sheet1!$A$2:$A$19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Sheet1!$H$2:$H$19</c:f>
              <c:numCache>
                <c:formatCode>0.0_ </c:formatCode>
                <c:ptCount val="18"/>
                <c:pt idx="0">
                  <c:v>66.900000000000006</c:v>
                </c:pt>
                <c:pt idx="1">
                  <c:v>70.400000000000006</c:v>
                </c:pt>
                <c:pt idx="2">
                  <c:v>81.8</c:v>
                </c:pt>
                <c:pt idx="3">
                  <c:v>84</c:v>
                </c:pt>
                <c:pt idx="4">
                  <c:v>84.3</c:v>
                </c:pt>
                <c:pt idx="5">
                  <c:v>87.2</c:v>
                </c:pt>
                <c:pt idx="6">
                  <c:v>87.6</c:v>
                </c:pt>
                <c:pt idx="7">
                  <c:v>85.5</c:v>
                </c:pt>
                <c:pt idx="8">
                  <c:v>92</c:v>
                </c:pt>
                <c:pt idx="9">
                  <c:v>92.4</c:v>
                </c:pt>
                <c:pt idx="10">
                  <c:v>90.9</c:v>
                </c:pt>
                <c:pt idx="11">
                  <c:v>90.8</c:v>
                </c:pt>
                <c:pt idx="12">
                  <c:v>90.2</c:v>
                </c:pt>
                <c:pt idx="13">
                  <c:v>118.2</c:v>
                </c:pt>
                <c:pt idx="14">
                  <c:v>113.5</c:v>
                </c:pt>
                <c:pt idx="15">
                  <c:v>107.4</c:v>
                </c:pt>
                <c:pt idx="16">
                  <c:v>107.5</c:v>
                </c:pt>
                <c:pt idx="17">
                  <c:v>106.1</c:v>
                </c:pt>
              </c:numCache>
            </c:numRef>
          </c:val>
          <c:smooth val="0"/>
          <c:extLst>
            <c:ext xmlns:c16="http://schemas.microsoft.com/office/drawing/2014/chart" uri="{C3380CC4-5D6E-409C-BE32-E72D297353CC}">
              <c16:uniqueId val="{00000006-59CE-4E6A-AC60-C90602D00843}"/>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1467344374273E-2"/>
          <c:y val="4.7362234074810973E-2"/>
          <c:w val="0.85107068394000196"/>
          <c:h val="0.85475885794515138"/>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Sheet1!$B$2:$B$17</c:f>
              <c:numCache>
                <c:formatCode>0.00_ </c:formatCode>
                <c:ptCount val="16"/>
                <c:pt idx="0">
                  <c:v>4.9400000000000004</c:v>
                </c:pt>
                <c:pt idx="1">
                  <c:v>5.73</c:v>
                </c:pt>
                <c:pt idx="2">
                  <c:v>7.07</c:v>
                </c:pt>
                <c:pt idx="3">
                  <c:v>9.1</c:v>
                </c:pt>
                <c:pt idx="4">
                  <c:v>12.08</c:v>
                </c:pt>
                <c:pt idx="5">
                  <c:v>17.36</c:v>
                </c:pt>
                <c:pt idx="6">
                  <c:v>23.02</c:v>
                </c:pt>
                <c:pt idx="7">
                  <c:v>28.56</c:v>
                </c:pt>
                <c:pt idx="8">
                  <c:v>30.77</c:v>
                </c:pt>
                <c:pt idx="9">
                  <c:v>34.82</c:v>
                </c:pt>
                <c:pt idx="10">
                  <c:v>37.14</c:v>
                </c:pt>
                <c:pt idx="11">
                  <c:v>37.9</c:v>
                </c:pt>
                <c:pt idx="12">
                  <c:v>38.700000000000003</c:v>
                </c:pt>
                <c:pt idx="13">
                  <c:v>39.75</c:v>
                </c:pt>
                <c:pt idx="14">
                  <c:v>39.93</c:v>
                </c:pt>
                <c:pt idx="15">
                  <c:v>39.96</c:v>
                </c:pt>
              </c:numCache>
            </c:numRef>
          </c:val>
          <c:smooth val="0"/>
          <c:extLst>
            <c:ext xmlns:c16="http://schemas.microsoft.com/office/drawing/2014/chart" uri="{C3380CC4-5D6E-409C-BE32-E72D297353CC}">
              <c16:uniqueId val="{00000000-D282-468D-8940-8615E6552A50}"/>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Sheet1!$C$2:$C$17</c:f>
              <c:numCache>
                <c:formatCode>0.00_ </c:formatCode>
                <c:ptCount val="16"/>
                <c:pt idx="0">
                  <c:v>8.18</c:v>
                </c:pt>
                <c:pt idx="1">
                  <c:v>9.23</c:v>
                </c:pt>
                <c:pt idx="2">
                  <c:v>9.8000000000000007</c:v>
                </c:pt>
                <c:pt idx="3">
                  <c:v>11.28</c:v>
                </c:pt>
                <c:pt idx="4">
                  <c:v>12.28</c:v>
                </c:pt>
                <c:pt idx="5">
                  <c:v>12.32</c:v>
                </c:pt>
                <c:pt idx="6">
                  <c:v>13.03</c:v>
                </c:pt>
                <c:pt idx="7">
                  <c:v>16.22</c:v>
                </c:pt>
                <c:pt idx="8">
                  <c:v>20.53</c:v>
                </c:pt>
                <c:pt idx="9">
                  <c:v>22.43</c:v>
                </c:pt>
                <c:pt idx="10">
                  <c:v>23.63</c:v>
                </c:pt>
                <c:pt idx="11">
                  <c:v>25.53</c:v>
                </c:pt>
                <c:pt idx="12">
                  <c:v>27.49</c:v>
                </c:pt>
                <c:pt idx="13">
                  <c:v>29.28</c:v>
                </c:pt>
                <c:pt idx="14">
                  <c:v>29.86</c:v>
                </c:pt>
                <c:pt idx="15">
                  <c:v>30.47</c:v>
                </c:pt>
              </c:numCache>
            </c:numRef>
          </c:val>
          <c:smooth val="0"/>
          <c:extLst>
            <c:ext xmlns:c16="http://schemas.microsoft.com/office/drawing/2014/chart" uri="{C3380CC4-5D6E-409C-BE32-E72D297353CC}">
              <c16:uniqueId val="{00000001-D282-468D-8940-8615E6552A50}"/>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Sheet1!$D$2:$D$17</c:f>
              <c:numCache>
                <c:formatCode>0.00_ </c:formatCode>
                <c:ptCount val="16"/>
                <c:pt idx="0">
                  <c:v>10.84</c:v>
                </c:pt>
                <c:pt idx="1">
                  <c:v>11.72</c:v>
                </c:pt>
                <c:pt idx="2">
                  <c:v>13.03</c:v>
                </c:pt>
                <c:pt idx="3">
                  <c:v>14.93</c:v>
                </c:pt>
                <c:pt idx="4">
                  <c:v>15.72</c:v>
                </c:pt>
                <c:pt idx="5">
                  <c:v>15.72</c:v>
                </c:pt>
                <c:pt idx="6">
                  <c:v>16.34</c:v>
                </c:pt>
                <c:pt idx="7">
                  <c:v>18.72</c:v>
                </c:pt>
                <c:pt idx="8">
                  <c:v>22.02</c:v>
                </c:pt>
                <c:pt idx="9">
                  <c:v>24.76</c:v>
                </c:pt>
                <c:pt idx="10">
                  <c:v>26.15</c:v>
                </c:pt>
                <c:pt idx="11">
                  <c:v>28.18</c:v>
                </c:pt>
                <c:pt idx="12">
                  <c:v>29.46</c:v>
                </c:pt>
                <c:pt idx="13">
                  <c:v>31.5</c:v>
                </c:pt>
                <c:pt idx="14">
                  <c:v>32.200000000000003</c:v>
                </c:pt>
                <c:pt idx="15">
                  <c:v>32.56</c:v>
                </c:pt>
              </c:numCache>
            </c:numRef>
          </c:val>
          <c:smooth val="0"/>
          <c:extLst>
            <c:ext xmlns:c16="http://schemas.microsoft.com/office/drawing/2014/chart" uri="{C3380CC4-5D6E-409C-BE32-E72D297353CC}">
              <c16:uniqueId val="{00000002-D282-468D-8940-8615E6552A50}"/>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Sheet1!$E$2:$E$17</c:f>
              <c:numCache>
                <c:formatCode>0.00_ </c:formatCode>
                <c:ptCount val="16"/>
                <c:pt idx="0">
                  <c:v>9.4600000000000009</c:v>
                </c:pt>
                <c:pt idx="1">
                  <c:v>11.53</c:v>
                </c:pt>
                <c:pt idx="2">
                  <c:v>13.65</c:v>
                </c:pt>
                <c:pt idx="3">
                  <c:v>15.69</c:v>
                </c:pt>
                <c:pt idx="4">
                  <c:v>14.09</c:v>
                </c:pt>
                <c:pt idx="5">
                  <c:v>16.43</c:v>
                </c:pt>
                <c:pt idx="6">
                  <c:v>20.45</c:v>
                </c:pt>
                <c:pt idx="7">
                  <c:v>21.96</c:v>
                </c:pt>
                <c:pt idx="8">
                  <c:v>26.39</c:v>
                </c:pt>
                <c:pt idx="9">
                  <c:v>29.45</c:v>
                </c:pt>
                <c:pt idx="10">
                  <c:v>30.48</c:v>
                </c:pt>
                <c:pt idx="11">
                  <c:v>31.7</c:v>
                </c:pt>
                <c:pt idx="12">
                  <c:v>32.24</c:v>
                </c:pt>
                <c:pt idx="13">
                  <c:v>32.340000000000003</c:v>
                </c:pt>
                <c:pt idx="14">
                  <c:v>33.090000000000003</c:v>
                </c:pt>
                <c:pt idx="15">
                  <c:v>33.72</c:v>
                </c:pt>
              </c:numCache>
            </c:numRef>
          </c:val>
          <c:smooth val="0"/>
          <c:extLst>
            <c:ext xmlns:c16="http://schemas.microsoft.com/office/drawing/2014/chart" uri="{C3380CC4-5D6E-409C-BE32-E72D297353CC}">
              <c16:uniqueId val="{00000003-D282-468D-8940-8615E6552A50}"/>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Sheet1!$F$2:$F$17</c:f>
              <c:numCache>
                <c:formatCode>0.00_ </c:formatCode>
                <c:ptCount val="16"/>
                <c:pt idx="0">
                  <c:v>11.39</c:v>
                </c:pt>
                <c:pt idx="1">
                  <c:v>11.67</c:v>
                </c:pt>
                <c:pt idx="2">
                  <c:v>12.93</c:v>
                </c:pt>
                <c:pt idx="3">
                  <c:v>13.98</c:v>
                </c:pt>
                <c:pt idx="4">
                  <c:v>14.1</c:v>
                </c:pt>
                <c:pt idx="5">
                  <c:v>16.16</c:v>
                </c:pt>
                <c:pt idx="6">
                  <c:v>16.98</c:v>
                </c:pt>
                <c:pt idx="7">
                  <c:v>21.01</c:v>
                </c:pt>
                <c:pt idx="8">
                  <c:v>24.42</c:v>
                </c:pt>
                <c:pt idx="9">
                  <c:v>27.25</c:v>
                </c:pt>
                <c:pt idx="10">
                  <c:v>28.55</c:v>
                </c:pt>
                <c:pt idx="11">
                  <c:v>29.78</c:v>
                </c:pt>
                <c:pt idx="12">
                  <c:v>30.95</c:v>
                </c:pt>
                <c:pt idx="13">
                  <c:v>32.5</c:v>
                </c:pt>
                <c:pt idx="14">
                  <c:v>33.369999999999997</c:v>
                </c:pt>
                <c:pt idx="15">
                  <c:v>34.229999999999997</c:v>
                </c:pt>
              </c:numCache>
            </c:numRef>
          </c:val>
          <c:smooth val="0"/>
          <c:extLst>
            <c:ext xmlns:c16="http://schemas.microsoft.com/office/drawing/2014/chart" uri="{C3380CC4-5D6E-409C-BE32-E72D297353CC}">
              <c16:uniqueId val="{00000004-D282-468D-8940-8615E6552A50}"/>
            </c:ext>
          </c:extLst>
        </c:ser>
        <c:ser>
          <c:idx val="5"/>
          <c:order val="5"/>
          <c:tx>
            <c:strRef>
              <c:f>Sheet1!$G$1</c:f>
              <c:strCache>
                <c:ptCount val="1"/>
                <c:pt idx="0">
                  <c:v>スウェーデン</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Sheet1!$G$2:$G$17</c:f>
              <c:numCache>
                <c:formatCode>0.00_ </c:formatCode>
                <c:ptCount val="16"/>
                <c:pt idx="0">
                  <c:v>10.19</c:v>
                </c:pt>
                <c:pt idx="1">
                  <c:v>11.74</c:v>
                </c:pt>
                <c:pt idx="2">
                  <c:v>13.7</c:v>
                </c:pt>
                <c:pt idx="3">
                  <c:v>16.29</c:v>
                </c:pt>
                <c:pt idx="4">
                  <c:v>17.8</c:v>
                </c:pt>
                <c:pt idx="5">
                  <c:v>17.260000000000002</c:v>
                </c:pt>
                <c:pt idx="6">
                  <c:v>18.27</c:v>
                </c:pt>
                <c:pt idx="7">
                  <c:v>20.03</c:v>
                </c:pt>
                <c:pt idx="8">
                  <c:v>21.84</c:v>
                </c:pt>
                <c:pt idx="9">
                  <c:v>23.73</c:v>
                </c:pt>
                <c:pt idx="10">
                  <c:v>24.76</c:v>
                </c:pt>
                <c:pt idx="11">
                  <c:v>27.51</c:v>
                </c:pt>
                <c:pt idx="12">
                  <c:v>28.56</c:v>
                </c:pt>
                <c:pt idx="13">
                  <c:v>30.32</c:v>
                </c:pt>
                <c:pt idx="14">
                  <c:v>31.21</c:v>
                </c:pt>
                <c:pt idx="15">
                  <c:v>31.83</c:v>
                </c:pt>
              </c:numCache>
            </c:numRef>
          </c:val>
          <c:smooth val="0"/>
          <c:extLst>
            <c:ext xmlns:c16="http://schemas.microsoft.com/office/drawing/2014/chart" uri="{C3380CC4-5D6E-409C-BE32-E72D297353CC}">
              <c16:uniqueId val="{00000005-D282-468D-8940-8615E6552A50}"/>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rgbClr val="FAC090"/>
              </a:solidFill>
            </c:spPr>
            <c:extLst>
              <c:ext xmlns:c16="http://schemas.microsoft.com/office/drawing/2014/chart" uri="{C3380CC4-5D6E-409C-BE32-E72D297353CC}">
                <c16:uniqueId val="{00000001-ABF1-4656-AF3D-4430D1B8AEA0}"/>
              </c:ext>
            </c:extLst>
          </c:dPt>
          <c:dPt>
            <c:idx val="1"/>
            <c:bubble3D val="0"/>
            <c:spPr>
              <a:solidFill>
                <a:srgbClr val="93CDDD"/>
              </a:solidFill>
            </c:spPr>
            <c:extLst>
              <c:ext xmlns:c16="http://schemas.microsoft.com/office/drawing/2014/chart" uri="{C3380CC4-5D6E-409C-BE32-E72D297353CC}">
                <c16:uniqueId val="{00000003-ABF1-4656-AF3D-4430D1B8AEA0}"/>
              </c:ext>
            </c:extLst>
          </c:dPt>
          <c:dPt>
            <c:idx val="2"/>
            <c:bubble3D val="0"/>
            <c:spPr>
              <a:solidFill>
                <a:srgbClr val="DCE6F2"/>
              </a:solidFill>
            </c:spPr>
            <c:extLst>
              <c:ext xmlns:c16="http://schemas.microsoft.com/office/drawing/2014/chart" uri="{C3380CC4-5D6E-409C-BE32-E72D297353CC}">
                <c16:uniqueId val="{00000005-ABF1-4656-AF3D-4430D1B8AEA0}"/>
              </c:ext>
            </c:extLst>
          </c:dPt>
          <c:dPt>
            <c:idx val="4"/>
            <c:bubble3D val="0"/>
            <c:spPr>
              <a:solidFill>
                <a:srgbClr val="C3D69B"/>
              </a:solidFill>
            </c:spPr>
            <c:extLst>
              <c:ext xmlns:c16="http://schemas.microsoft.com/office/drawing/2014/chart" uri="{C3380CC4-5D6E-409C-BE32-E72D297353CC}">
                <c16:uniqueId val="{00000007-ABF1-4656-AF3D-4430D1B8AEA0}"/>
              </c:ext>
            </c:extLst>
          </c:dPt>
          <c:dPt>
            <c:idx val="5"/>
            <c:bubble3D val="0"/>
            <c:spPr>
              <a:solidFill>
                <a:srgbClr val="CCC1DA"/>
              </a:solidFill>
            </c:spPr>
            <c:extLst>
              <c:ext xmlns:c16="http://schemas.microsoft.com/office/drawing/2014/chart" uri="{C3380CC4-5D6E-409C-BE32-E72D297353CC}">
                <c16:uniqueId val="{00000009-ABF1-4656-AF3D-4430D1B8AEA0}"/>
              </c:ext>
            </c:extLst>
          </c:dPt>
          <c:dPt>
            <c:idx val="6"/>
            <c:bubble3D val="0"/>
            <c:spPr>
              <a:solidFill>
                <a:srgbClr val="C6D9F1"/>
              </a:solidFill>
            </c:spPr>
            <c:extLst>
              <c:ext xmlns:c16="http://schemas.microsoft.com/office/drawing/2014/chart" uri="{C3380CC4-5D6E-409C-BE32-E72D297353CC}">
                <c16:uniqueId val="{0000000B-ABF1-4656-AF3D-4430D1B8AEA0}"/>
              </c:ext>
            </c:extLst>
          </c:dPt>
          <c:dLbls>
            <c:dLbl>
              <c:idx val="2"/>
              <c:layout>
                <c:manualLayout>
                  <c:x val="-0.18022042181069958"/>
                  <c:y val="-1.71538065843622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F1-4656-AF3D-4430D1B8AEA0}"/>
                </c:ext>
              </c:extLst>
            </c:dLbl>
            <c:dLbl>
              <c:idx val="3"/>
              <c:layout>
                <c:manualLayout>
                  <c:x val="0.12085905349794238"/>
                  <c:y val="-3.23858024691357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BF1-4656-AF3D-4430D1B8AEA0}"/>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F1-4656-AF3D-4430D1B8AEA0}"/>
                </c:ext>
              </c:extLst>
            </c:dLbl>
            <c:dLbl>
              <c:idx val="5"/>
              <c:layout>
                <c:manualLayout>
                  <c:x val="2.6780383352800821E-2"/>
                  <c:y val="-7.3881502734315322E-4"/>
                </c:manualLayout>
              </c:layout>
              <c:numFmt formatCode="&quot;約&quot;0%" sourceLinked="0"/>
              <c:spPr>
                <a:noFill/>
                <a:ln>
                  <a:noFill/>
                </a:ln>
                <a:effectLst/>
              </c:spPr>
              <c:txPr>
                <a:bodyPr wrap="square" lIns="38100" tIns="19050" rIns="38100" bIns="19050" anchor="ctr">
                  <a:no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0252057613168725"/>
                      <c:h val="0.18161522633744853"/>
                    </c:manualLayout>
                  </c15:layout>
                </c:ext>
                <c:ext xmlns:c16="http://schemas.microsoft.com/office/drawing/2014/chart" uri="{C3380CC4-5D6E-409C-BE32-E72D297353CC}">
                  <c16:uniqueId val="{00000009-ABF1-4656-AF3D-4430D1B8AEA0}"/>
                </c:ext>
              </c:extLst>
            </c:dLbl>
            <c:dLbl>
              <c:idx val="6"/>
              <c:layout>
                <c:manualLayout>
                  <c:x val="5.7327160493827162E-2"/>
                  <c:y val="0.12628575102880654"/>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F1-4656-AF3D-4430D1B8AEA0}"/>
                </c:ext>
              </c:extLst>
            </c:dLbl>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232870</c:v>
                </c:pt>
                <c:pt idx="1">
                  <c:v>192450</c:v>
                </c:pt>
                <c:pt idx="2">
                  <c:v>34610</c:v>
                </c:pt>
                <c:pt idx="3">
                  <c:v>249080</c:v>
                </c:pt>
                <c:pt idx="4">
                  <c:v>11740</c:v>
                </c:pt>
                <c:pt idx="5">
                  <c:v>19760</c:v>
                </c:pt>
                <c:pt idx="6">
                  <c:v>43890</c:v>
                </c:pt>
              </c:numCache>
            </c:numRef>
          </c:val>
          <c:extLst>
            <c:ext xmlns:c16="http://schemas.microsoft.com/office/drawing/2014/chart" uri="{C3380CC4-5D6E-409C-BE32-E72D297353CC}">
              <c16:uniqueId val="{0000000C-ABF1-4656-AF3D-4430D1B8AEA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0.9312</cdr:x>
      <cdr:y>0.94476</cdr:y>
    </cdr:from>
    <cdr:to>
      <cdr:x>0.99222</cdr:x>
      <cdr:y>1</cdr:y>
    </cdr:to>
    <cdr:sp macro="" textlink="">
      <cdr:nvSpPr>
        <cdr:cNvPr id="9" name="テキスト ボックス 1"/>
        <cdr:cNvSpPr txBox="1"/>
      </cdr:nvSpPr>
      <cdr:spPr>
        <a:xfrm xmlns:a="http://schemas.openxmlformats.org/drawingml/2006/main">
          <a:off x="8046576" y="3163064"/>
          <a:ext cx="527279" cy="18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0.11235</cdr:x>
      <cdr:y>0.06294</cdr:y>
    </cdr:to>
    <cdr:sp macro="" textlink="">
      <cdr:nvSpPr>
        <cdr:cNvPr id="10" name="テキスト ボックス 1"/>
        <cdr:cNvSpPr txBox="1"/>
      </cdr:nvSpPr>
      <cdr:spPr>
        <a:xfrm xmlns:a="http://schemas.openxmlformats.org/drawingml/2006/main">
          <a:off x="381763" y="0"/>
          <a:ext cx="589037" cy="2107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2025/3/28</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10365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0777233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292291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1533536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38888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85800385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EF9ADE-AF35-4C2A-8E4A-0ED3D68BACF5}"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000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38319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66941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40045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7386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2025/3/28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2472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2025/3/28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57482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2025/3/28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0123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C215CF-7313-459B-A255-0F60CE9343FF}"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66421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2025/3/28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96375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2025/3/28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8921028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484784"/>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4">
                    <a:lumMod val="50000"/>
                  </a:schemeClr>
                </a:solidFill>
              </a:rPr>
              <a:t> 　</a:t>
            </a:r>
            <a:br>
              <a:rPr lang="en-US" altLang="ja-JP" dirty="0"/>
            </a:br>
            <a:r>
              <a:rPr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br>
              <a:rPr lang="en-US" altLang="ja-JP" dirty="0">
                <a:solidFill>
                  <a:srgbClr val="00B050"/>
                </a:solidFill>
                <a:latin typeface="HGSｺﾞｼｯｸE" panose="020B0900000000000000" pitchFamily="50" charset="-128"/>
                <a:ea typeface="HGSｺﾞｼｯｸE" panose="020B0900000000000000" pitchFamily="50" charset="-128"/>
              </a:rPr>
            </a:br>
            <a:r>
              <a:rPr lang="ja-JP" altLang="en-US" dirty="0">
                <a:solidFill>
                  <a:srgbClr val="00B050"/>
                </a:solidFill>
                <a:latin typeface="HGSｺﾞｼｯｸE" panose="020B0900000000000000" pitchFamily="50" charset="-128"/>
                <a:ea typeface="HGSｺﾞｼｯｸE" panose="020B0900000000000000" pitchFamily="50" charset="-128"/>
              </a:rPr>
              <a:t>　</a:t>
            </a:r>
            <a:r>
              <a:rPr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lang="ja-JP" altLang="en-US" sz="9600" dirty="0"/>
              <a:t>　</a:t>
            </a:r>
            <a:endParaRPr lang="ja-JP" altLang="en-US" dirty="0"/>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93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784473010"/>
              </p:ext>
            </p:extLst>
          </p:nvPr>
        </p:nvGraphicFramePr>
        <p:xfrm>
          <a:off x="148881" y="2635593"/>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２．租税の強制性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・国及び地方公共団体は、公共サービスの資金を法律によって国民から強制的に納めさせるという権力性を有しています。憲法第</a:t>
                      </a:r>
                      <a:r>
                        <a:rPr kumimoji="1" lang="en-US" altLang="ja-JP" sz="1400" b="1" dirty="0">
                          <a:latin typeface="UD デジタル 教科書体 NP-R" panose="02020400000000000000" pitchFamily="18" charset="-128"/>
                          <a:ea typeface="UD デジタル 教科書体 NP-R" panose="02020400000000000000" pitchFamily="18" charset="-128"/>
                        </a:rPr>
                        <a:t>30</a:t>
                      </a:r>
                      <a:r>
                        <a:rPr kumimoji="1" lang="ja-JP" altLang="en-US" sz="1400" b="1" dirty="0">
                          <a:latin typeface="UD デジタル 教科書体 NP-R" panose="02020400000000000000" pitchFamily="18" charset="-128"/>
                          <a:ea typeface="UD デジタル 教科書体 NP-R" panose="02020400000000000000" pitchFamily="18" charset="-128"/>
                        </a:rPr>
                        <a:t>条の「国民は、法律の定めるところにより、納税の義務を</a:t>
                      </a:r>
                      <a:r>
                        <a:rPr kumimoji="1" lang="ja-JP" altLang="en-US" sz="1400" b="1" dirty="0" err="1">
                          <a:latin typeface="UD デジタル 教科書体 NP-R" panose="02020400000000000000" pitchFamily="18" charset="-128"/>
                          <a:ea typeface="UD デジタル 教科書体 NP-R" panose="02020400000000000000" pitchFamily="18" charset="-128"/>
                        </a:rPr>
                        <a:t>負ふ</a:t>
                      </a:r>
                      <a:r>
                        <a:rPr kumimoji="1" lang="ja-JP" altLang="en-US" sz="1400" b="1" dirty="0">
                          <a:latin typeface="UD デジタル 教科書体 NP-R" panose="02020400000000000000" pitchFamily="18" charset="-128"/>
                          <a:ea typeface="UD デジタル 教科書体 NP-R" panose="02020400000000000000" pitchFamily="18" charset="-128"/>
                        </a:rPr>
                        <a:t>。」の条文を解釈すると、租税は、強制力・権力性・一方的な面を有しているといえます。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36563012"/>
              </p:ext>
            </p:extLst>
          </p:nvPr>
        </p:nvGraphicFramePr>
        <p:xfrm>
          <a:off x="148881" y="4333358"/>
          <a:ext cx="8895617" cy="1687930"/>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82758">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３．租税の非対価性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305172">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・国民の一人一人が公共サービスから受ける利益とは一応無関係に、国民の担税力（租税を負担する経済的能力のこと）に応じて徴収され、それが混和され、公共サービスのために支出されます。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各種の利用料、使用料、手数料等とは異なり、特定の行政サービスと対価関係にあるものではありません。ただし、特定の受益者から徴収される目的税（例：狩猟税、国民健康保険税、入湯税など）もあり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
        <p:nvSpPr>
          <p:cNvPr id="13" name="タイトル 1"/>
          <p:cNvSpPr txBox="1">
            <a:spLocks/>
          </p:cNvSpPr>
          <p:nvPr/>
        </p:nvSpPr>
        <p:spPr>
          <a:xfrm>
            <a:off x="0" y="0"/>
            <a:ext cx="2304256"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２．租税の概念</a:t>
            </a:r>
          </a:p>
        </p:txBody>
      </p:sp>
      <p:graphicFrame>
        <p:nvGraphicFramePr>
          <p:cNvPr id="14" name="表 13"/>
          <p:cNvGraphicFramePr>
            <a:graphicFrameLocks noGrp="1"/>
          </p:cNvGraphicFramePr>
          <p:nvPr>
            <p:extLst>
              <p:ext uri="{D42A27DB-BD31-4B8C-83A1-F6EECF244321}">
                <p14:modId xmlns:p14="http://schemas.microsoft.com/office/powerpoint/2010/main" val="4260794084"/>
              </p:ext>
            </p:extLst>
          </p:nvPr>
        </p:nvGraphicFramePr>
        <p:xfrm>
          <a:off x="150404" y="980728"/>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１．租税の公益性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・公共サービスの資金を得ることを目的としているので、それ以外の目的をもつ収入とは区別されます。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・資金調達以外の目的を有するもの（例：関税）であっても、資金調達を目的の一つとしていれば、租税の性質を失わない、とされています。罰金・科料等と租税は違います。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Tree>
    <p:extLst>
      <p:ext uri="{BB962C8B-B14F-4D97-AF65-F5344CB8AC3E}">
        <p14:creationId xmlns:p14="http://schemas.microsoft.com/office/powerpoint/2010/main" val="129459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84029825"/>
              </p:ext>
            </p:extLst>
          </p:nvPr>
        </p:nvGraphicFramePr>
        <p:xfrm>
          <a:off x="176400" y="24928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財政の三つの機能</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5250349"/>
              </p:ext>
            </p:extLst>
          </p:nvPr>
        </p:nvGraphicFramePr>
        <p:xfrm>
          <a:off x="182439" y="2930535"/>
          <a:ext cx="8885029" cy="273071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893287">
                  <a:extLst>
                    <a:ext uri="{9D8B030D-6E8A-4147-A177-3AD203B41FA5}">
                      <a16:colId xmlns:a16="http://schemas.microsoft.com/office/drawing/2014/main" val="1253911680"/>
                    </a:ext>
                  </a:extLst>
                </a:gridCol>
                <a:gridCol w="6991742">
                  <a:extLst>
                    <a:ext uri="{9D8B030D-6E8A-4147-A177-3AD203B41FA5}">
                      <a16:colId xmlns:a16="http://schemas.microsoft.com/office/drawing/2014/main" val="351672464"/>
                    </a:ext>
                  </a:extLst>
                </a:gridCol>
              </a:tblGrid>
              <a:tr h="76240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資源配分</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（公共財の供給）</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国や地方公共団体は、国民に各種の公共サービス（国防・裁判・警察・公共事業や公教育・公営住宅建設など）を提供することを任務としています。租税の本来の機能とは、公共サービスを提供するための資金調達をすることで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37128648"/>
                  </a:ext>
                </a:extLst>
              </a:tr>
              <a:tr h="63333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所得の再分配</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（貧富の差の緩和）</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富裕層からより多くの租税を集め（累進課税、相続税など）、それを貧困層に対する行政サービスを行うための原資とします。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15775237"/>
                  </a:ext>
                </a:extLst>
              </a:tr>
              <a:tr h="1334984">
                <a:tc>
                  <a:txBody>
                    <a:bodyPr/>
                    <a:lstStyle/>
                    <a:p>
                      <a:pPr algn="l"/>
                      <a:r>
                        <a:rPr kumimoji="1" lang="ja-JP" altLang="en-US" sz="1400" b="1" dirty="0">
                          <a:latin typeface="UD デジタル 教科書体 NP-R" panose="02020400000000000000" pitchFamily="18" charset="-128"/>
                          <a:ea typeface="UD デジタル 教科書体 NP-R" panose="02020400000000000000" pitchFamily="18" charset="-128"/>
                        </a:rPr>
                        <a:t>景気の安定化</a:t>
                      </a:r>
                    </a:p>
                    <a:p>
                      <a:pPr algn="l"/>
                      <a:r>
                        <a:rPr kumimoji="1" lang="ja-JP" altLang="en-US" sz="1400" b="1" dirty="0">
                          <a:latin typeface="UD デジタル 教科書体 NP-R" panose="02020400000000000000" pitchFamily="18" charset="-128"/>
                          <a:ea typeface="UD デジタル 教科書体 NP-R" panose="02020400000000000000" pitchFamily="18" charset="-128"/>
                        </a:rPr>
                        <a:t>（景気の調整）</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latin typeface="UD デジタル 教科書体 NP-R" panose="02020400000000000000" pitchFamily="18" charset="-128"/>
                          <a:ea typeface="UD デジタル 教科書体 NP-R" panose="02020400000000000000" pitchFamily="18" charset="-128"/>
                        </a:rPr>
                        <a:t>資本主義経済では、景気の過熱と景気の後退の両者を含めて経済変動を避けなければなりません。景気の後退期には、税負担の軽減と政府支出の増額によって民間の可処分所得の増加を図り、投資と消費を刺激します。逆に景気の過熱期には、税負担の増加や減税規模の縮小と政府支出の削減によって、民間の可処分所得の減少を図り、投資と消費を抑制することができます。</a:t>
                      </a:r>
                      <a:endParaRPr kumimoji="1" lang="en-US" altLang="ja-JP" sz="1400" b="1" dirty="0">
                        <a:latin typeface="UD デジタル 教科書体 NP-R" panose="02020400000000000000" pitchFamily="18" charset="-128"/>
                        <a:ea typeface="UD デジタル 教科書体 NP-R" panose="02020400000000000000" pitchFamily="18" charset="-128"/>
                      </a:endParaRP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498512049"/>
                  </a:ext>
                </a:extLst>
              </a:tr>
            </a:tbl>
          </a:graphicData>
        </a:graphic>
      </p:graphicFrame>
      <p:sp>
        <p:nvSpPr>
          <p:cNvPr id="18" name="タイトル 1"/>
          <p:cNvSpPr txBox="1">
            <a:spLocks/>
          </p:cNvSpPr>
          <p:nvPr/>
        </p:nvSpPr>
        <p:spPr>
          <a:xfrm>
            <a:off x="0" y="-7681"/>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３．財政の役割と仕組み</a:t>
            </a:r>
          </a:p>
        </p:txBody>
      </p:sp>
      <p:sp>
        <p:nvSpPr>
          <p:cNvPr id="19" name="テキスト ボックス 7"/>
          <p:cNvSpPr txBox="1">
            <a:spLocks noChangeArrowheads="1"/>
          </p:cNvSpPr>
          <p:nvPr/>
        </p:nvSpPr>
        <p:spPr bwMode="auto">
          <a:xfrm>
            <a:off x="2397050" y="1484784"/>
            <a:ext cx="5991373" cy="369332"/>
          </a:xfrm>
          <a:prstGeom prst="rect">
            <a:avLst/>
          </a:prstGeom>
          <a:solidFill>
            <a:srgbClr val="FFFFFF">
              <a:alpha val="50196"/>
            </a:srgbClr>
          </a:solid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市場メカニズムで解決できない問題を補うことに</a:t>
            </a:r>
            <a:r>
              <a:rPr lang="ja-JP" altLang="en-US" dirty="0">
                <a:latin typeface="UD デジタル 教科書体 NP-B" panose="02020700000000000000" pitchFamily="18" charset="-128"/>
                <a:ea typeface="UD デジタル 教科書体 NP-B" panose="02020700000000000000" pitchFamily="18" charset="-128"/>
              </a:rPr>
              <a:t>ある</a:t>
            </a:r>
          </a:p>
        </p:txBody>
      </p:sp>
      <p:sp>
        <p:nvSpPr>
          <p:cNvPr id="20" name="ホームベース 19"/>
          <p:cNvSpPr/>
          <p:nvPr/>
        </p:nvSpPr>
        <p:spPr>
          <a:xfrm>
            <a:off x="755576" y="857845"/>
            <a:ext cx="1584325" cy="288925"/>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財政とは</a:t>
            </a:r>
            <a:endParaRPr lang="ja-JP" altLang="en-US" dirty="0">
              <a:latin typeface="ＭＳ Ｐゴシック" panose="020B0600070205080204" pitchFamily="50" charset="-128"/>
              <a:ea typeface="ＭＳ Ｐゴシック" panose="020B0600070205080204" pitchFamily="50" charset="-128"/>
            </a:endParaRPr>
          </a:p>
        </p:txBody>
      </p:sp>
      <p:sp>
        <p:nvSpPr>
          <p:cNvPr id="21" name="テキスト ボックス 9"/>
          <p:cNvSpPr txBox="1">
            <a:spLocks noChangeArrowheads="1"/>
          </p:cNvSpPr>
          <p:nvPr/>
        </p:nvSpPr>
        <p:spPr bwMode="auto">
          <a:xfrm>
            <a:off x="2411339" y="85784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国や地方公共団体の経済活動</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2" name="ホームベース 21"/>
          <p:cNvSpPr/>
          <p:nvPr/>
        </p:nvSpPr>
        <p:spPr>
          <a:xfrm>
            <a:off x="755576" y="1516534"/>
            <a:ext cx="1584325" cy="287338"/>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a:t>
            </a:r>
            <a:r>
              <a:rPr lang="ja-JP" altLang="en-US" b="1" dirty="0">
                <a:latin typeface="ＭＳ Ｐゴシック" panose="020B0600070205080204" pitchFamily="50" charset="-128"/>
                <a:ea typeface="ＭＳ Ｐゴシック" panose="020B0600070205080204" pitchFamily="50" charset="-128"/>
              </a:rPr>
              <a:t>の目的</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701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643285788"/>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政府の役割の変化</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06023827"/>
              </p:ext>
            </p:extLst>
          </p:nvPr>
        </p:nvGraphicFramePr>
        <p:xfrm>
          <a:off x="1867703" y="4613135"/>
          <a:ext cx="7199765" cy="79741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79741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政府の経済政策・社会競争の規模を小さくし、市場への介入を最小限にし、市場原理に基づく自由な競争によって経済成長を促進させようとする考え方です。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規制を緩和し、民間の活力を引き出すことで経済社会の発展を目指したものです。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475487607"/>
              </p:ext>
            </p:extLst>
          </p:nvPr>
        </p:nvGraphicFramePr>
        <p:xfrm>
          <a:off x="1867703" y="5457150"/>
          <a:ext cx="7199765" cy="102855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102855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政府が経済活動に積極的に介入することで、社会資本を整備し、国民の生活を安定させ、所得格差を是正しようとする考え方です。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政府の財政支出が増えるため、税金や社会保障負担などの国民負担率が高くなり、「高福祉高負担」となる傾向があります。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5" name="角丸四角形 14"/>
          <p:cNvSpPr/>
          <p:nvPr/>
        </p:nvSpPr>
        <p:spPr>
          <a:xfrm>
            <a:off x="86828" y="4595799"/>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小さな政府</a:t>
            </a:r>
          </a:p>
        </p:txBody>
      </p:sp>
      <p:sp>
        <p:nvSpPr>
          <p:cNvPr id="16" name="角丸四角形 15"/>
          <p:cNvSpPr/>
          <p:nvPr/>
        </p:nvSpPr>
        <p:spPr>
          <a:xfrm>
            <a:off x="86828" y="5461484"/>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大きな政府</a:t>
            </a:r>
          </a:p>
        </p:txBody>
      </p:sp>
      <p:sp>
        <p:nvSpPr>
          <p:cNvPr id="18" name="タイトル 1"/>
          <p:cNvSpPr txBox="1">
            <a:spLocks/>
          </p:cNvSpPr>
          <p:nvPr/>
        </p:nvSpPr>
        <p:spPr>
          <a:xfrm>
            <a:off x="0" y="-1857"/>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３．財政の役割と仕組み</a:t>
            </a:r>
          </a:p>
        </p:txBody>
      </p:sp>
      <p:sp>
        <p:nvSpPr>
          <p:cNvPr id="19" name="Rectangle 6"/>
          <p:cNvSpPr>
            <a:spLocks noChangeArrowheads="1"/>
          </p:cNvSpPr>
          <p:nvPr/>
        </p:nvSpPr>
        <p:spPr bwMode="auto">
          <a:xfrm>
            <a:off x="755651" y="3204265"/>
            <a:ext cx="7632700" cy="584775"/>
          </a:xfrm>
          <a:prstGeom prst="rect">
            <a:avLst/>
          </a:prstGeom>
          <a:solidFill>
            <a:schemeClr val="accent1">
              <a:lumMod val="20000"/>
              <a:lumOff val="80000"/>
            </a:schemeClr>
          </a:solidFill>
          <a:ln w="9525">
            <a:noFill/>
            <a:miter lim="800000"/>
            <a:headEnd/>
            <a:tailEnd/>
          </a:ln>
          <a:effectLst/>
        </p:spPr>
        <p:txBody>
          <a:bodyPr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en-US" altLang="ja-JP" sz="1600" dirty="0">
                <a:latin typeface="UD デジタル 教科書体 NP-B" panose="02020700000000000000" pitchFamily="18" charset="-128"/>
                <a:ea typeface="UD デジタル 教科書体 NP-B" panose="02020700000000000000" pitchFamily="18" charset="-128"/>
                <a:cs typeface="Times New Roman" pitchFamily="18" charset="0"/>
              </a:rPr>
              <a:t>20</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世紀になって、福祉国家の樹立が理想とされたこともあり、政府の役割はそれまでの「小さな政府」から「大きな政府」へと変わっています。</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0" name="ホームベース 19"/>
          <p:cNvSpPr/>
          <p:nvPr/>
        </p:nvSpPr>
        <p:spPr>
          <a:xfrm>
            <a:off x="2627784" y="1362250"/>
            <a:ext cx="3708406" cy="369848"/>
          </a:xfrm>
          <a:prstGeom prst="homePlate">
            <a:avLst>
              <a:gd name="adj" fmla="val 97383"/>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ja-JP" altLang="ja-JP" b="1" dirty="0">
                <a:solidFill>
                  <a:schemeClr val="bg1"/>
                </a:solidFill>
                <a:latin typeface="ＭＳ Ｐゴシック" pitchFamily="50" charset="-128"/>
                <a:cs typeface="Times New Roman" pitchFamily="18" charset="0"/>
              </a:rPr>
              <a:t>小さな政府</a:t>
            </a:r>
            <a:r>
              <a:rPr lang="ja-JP" altLang="ja-JP" b="1" dirty="0">
                <a:solidFill>
                  <a:schemeClr val="bg1"/>
                </a:solidFill>
                <a:latin typeface="ＭＳ Ｐゴシック" panose="020B0600070205080204" pitchFamily="50" charset="-128"/>
                <a:ea typeface="ＭＳ Ｐゴシック" panose="020B0600070205080204" pitchFamily="50" charset="-128"/>
                <a:cs typeface="Times New Roman" pitchFamily="18" charset="0"/>
              </a:rPr>
              <a:t>から</a:t>
            </a:r>
            <a:r>
              <a:rPr lang="ja-JP" altLang="ja-JP" b="1" dirty="0">
                <a:solidFill>
                  <a:schemeClr val="bg1"/>
                </a:solidFill>
                <a:latin typeface="ＭＳ Ｐゴシック" pitchFamily="50" charset="-128"/>
                <a:cs typeface="Times New Roman" pitchFamily="18" charset="0"/>
              </a:rPr>
              <a:t>大きな政府へ</a:t>
            </a:r>
            <a:endParaRPr lang="ja-JP" altLang="en-US" dirty="0">
              <a:solidFill>
                <a:schemeClr val="bg1"/>
              </a:solidFill>
            </a:endParaRPr>
          </a:p>
        </p:txBody>
      </p:sp>
      <p:sp>
        <p:nvSpPr>
          <p:cNvPr id="21" name="Rectangle 6"/>
          <p:cNvSpPr>
            <a:spLocks noChangeArrowheads="1"/>
          </p:cNvSpPr>
          <p:nvPr/>
        </p:nvSpPr>
        <p:spPr bwMode="auto">
          <a:xfrm>
            <a:off x="823042" y="1877923"/>
            <a:ext cx="7565309" cy="830997"/>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資本主義の発展とともに、貧富の差の拡大、恐慌、失業</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などが</a:t>
            </a:r>
            <a:r>
              <a:rPr lang="ja-JP" altLang="en-US" sz="1600">
                <a:latin typeface="UD デジタル 教科書体 NP-B" panose="02020700000000000000" pitchFamily="18" charset="-128"/>
                <a:ea typeface="UD デジタル 教科書体 NP-B" panose="02020700000000000000" pitchFamily="18" charset="-128"/>
                <a:cs typeface="Times New Roman" pitchFamily="18" charset="0"/>
              </a:rPr>
              <a:t>深刻</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社会問題となり、こうした問題にも財政が積極的に介入することが求められるように</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なりました。</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2" name="下矢印 21"/>
          <p:cNvSpPr/>
          <p:nvPr/>
        </p:nvSpPr>
        <p:spPr>
          <a:xfrm>
            <a:off x="4248086" y="2640809"/>
            <a:ext cx="647830" cy="60984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12096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99591" y="1826238"/>
            <a:ext cx="7001137" cy="4149360"/>
          </a:xfrm>
          <a:prstGeom prst="rect">
            <a:avLst/>
          </a:prstGeom>
          <a:solidFill>
            <a:schemeClr val="bg1"/>
          </a:solidFill>
          <a:ln>
            <a:solidFill>
              <a:schemeClr val="bg1">
                <a:lumMod val="75000"/>
              </a:schemeClr>
            </a:solidFill>
          </a:ln>
        </p:spPr>
      </p:pic>
      <p:graphicFrame>
        <p:nvGraphicFramePr>
          <p:cNvPr id="6" name="表 5"/>
          <p:cNvGraphicFramePr>
            <a:graphicFrameLocks noGrp="1"/>
          </p:cNvGraphicFramePr>
          <p:nvPr>
            <p:extLst>
              <p:ext uri="{D42A27DB-BD31-4B8C-83A1-F6EECF244321}">
                <p14:modId xmlns:p14="http://schemas.microsoft.com/office/powerpoint/2010/main" val="3060601087"/>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景気調整方法</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20" name="正方形/長方形 19"/>
          <p:cNvSpPr/>
          <p:nvPr/>
        </p:nvSpPr>
        <p:spPr>
          <a:xfrm>
            <a:off x="723577" y="6012770"/>
            <a:ext cx="7736855" cy="656590"/>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 </a:t>
            </a:r>
            <a:r>
              <a:rPr lang="ja-JP" altLang="en-US" sz="1517" b="1" dirty="0">
                <a:latin typeface="UD デジタル 教科書体 NP-R" panose="02020400000000000000" pitchFamily="18" charset="-128"/>
                <a:ea typeface="UD デジタル 教科書体 NP-R" panose="02020400000000000000" pitchFamily="18" charset="-128"/>
              </a:rPr>
              <a:t>景気、物価、国際収支の同時安定を目指すには、金融政策や財政政策が一体となった「ポリシー・ミックス」をとることが重要であるとされています。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４．景気の安定化機能</a:t>
            </a:r>
          </a:p>
        </p:txBody>
      </p:sp>
      <p:sp>
        <p:nvSpPr>
          <p:cNvPr id="13" name="Text Box 4"/>
          <p:cNvSpPr txBox="1">
            <a:spLocks noChangeArrowheads="1"/>
          </p:cNvSpPr>
          <p:nvPr/>
        </p:nvSpPr>
        <p:spPr bwMode="auto">
          <a:xfrm>
            <a:off x="1603672" y="1044534"/>
            <a:ext cx="5976664" cy="720080"/>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「人為的」「裁量的」になされる</a:t>
            </a:r>
            <a:r>
              <a:rPr lang="ja-JP" altLang="en-US" sz="1600" dirty="0">
                <a:latin typeface="ＭＳ Ｐゴシック" pitchFamily="50" charset="-128"/>
              </a:rPr>
              <a:t>≪</a:t>
            </a:r>
            <a:r>
              <a:rPr lang="ja-JP" altLang="en-US" sz="1600" b="1" dirty="0">
                <a:latin typeface="ＭＳ Ｐゴシック" pitchFamily="50" charset="-128"/>
              </a:rPr>
              <a:t>フィスカル・ポリシー</a:t>
            </a:r>
            <a:r>
              <a:rPr lang="ja-JP" altLang="en-US" sz="1600" dirty="0">
                <a:latin typeface="ＭＳ Ｐゴシック" pitchFamily="50" charset="-128"/>
              </a:rPr>
              <a:t>≫</a:t>
            </a:r>
          </a:p>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自動的になされる</a:t>
            </a:r>
            <a:r>
              <a:rPr lang="ja-JP" altLang="en-US" sz="1600" dirty="0">
                <a:latin typeface="ＭＳ Ｐゴシック" pitchFamily="50" charset="-128"/>
              </a:rPr>
              <a:t>≪</a:t>
            </a:r>
            <a:r>
              <a:rPr lang="ja-JP" altLang="en-US" sz="1600" b="1" dirty="0">
                <a:latin typeface="ＭＳ Ｐゴシック" pitchFamily="50" charset="-128"/>
              </a:rPr>
              <a:t>ビルトイン・スタビライザー</a:t>
            </a:r>
            <a:r>
              <a:rPr lang="ja-JP" altLang="en-US" sz="1600" dirty="0">
                <a:latin typeface="ＭＳ Ｐゴシック" pitchFamily="50" charset="-128"/>
              </a:rPr>
              <a:t>≫</a:t>
            </a:r>
            <a:endParaRPr lang="ja-JP" altLang="ja-JP" sz="1600" dirty="0"/>
          </a:p>
        </p:txBody>
      </p:sp>
    </p:spTree>
    <p:extLst>
      <p:ext uri="{BB962C8B-B14F-4D97-AF65-F5344CB8AC3E}">
        <p14:creationId xmlns:p14="http://schemas.microsoft.com/office/powerpoint/2010/main" val="212421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1"/>
          <p:cNvGraphicFramePr>
            <a:graphicFrameLocks noGrp="1"/>
          </p:cNvGraphicFramePr>
          <p:nvPr>
            <p:ph idx="1"/>
            <p:extLst>
              <p:ext uri="{D42A27DB-BD31-4B8C-83A1-F6EECF244321}">
                <p14:modId xmlns:p14="http://schemas.microsoft.com/office/powerpoint/2010/main" val="3424663133"/>
              </p:ext>
            </p:extLst>
          </p:nvPr>
        </p:nvGraphicFramePr>
        <p:xfrm>
          <a:off x="1352012" y="81938"/>
          <a:ext cx="6527310" cy="500865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4191" y="5661248"/>
            <a:ext cx="8944995" cy="938719"/>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　令和７年度当初予算を見てみると、歳入の内訳は、租税･印紙収入が約</a:t>
            </a:r>
            <a:r>
              <a:rPr lang="en-US" altLang="ja-JP" sz="1517" b="1" dirty="0">
                <a:latin typeface="UD デジタル 教科書体 NP-R" panose="02020400000000000000" pitchFamily="18" charset="-128"/>
                <a:ea typeface="UD デジタル 教科書体 NP-R" panose="02020400000000000000" pitchFamily="18" charset="-128"/>
              </a:rPr>
              <a:t>78</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68</a:t>
            </a:r>
            <a:r>
              <a:rPr lang="ja-JP" altLang="en-US" sz="1517" b="1" dirty="0">
                <a:latin typeface="UD デジタル 教科書体 NP-R" panose="02020400000000000000" pitchFamily="18" charset="-128"/>
                <a:ea typeface="UD デジタル 教科書体 NP-R" panose="02020400000000000000" pitchFamily="18" charset="-128"/>
              </a:rPr>
              <a:t>％）、</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公債金収入が約</a:t>
            </a:r>
            <a:r>
              <a:rPr lang="en-US" altLang="ja-JP" sz="1517" b="1" dirty="0">
                <a:latin typeface="UD デジタル 教科書体 NP-R" panose="02020400000000000000" pitchFamily="18" charset="-128"/>
                <a:ea typeface="UD デジタル 教科書体 NP-R" panose="02020400000000000000" pitchFamily="18" charset="-128"/>
              </a:rPr>
              <a:t>29</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25</a:t>
            </a:r>
            <a:r>
              <a:rPr lang="ja-JP" altLang="en-US" sz="1517" b="1" dirty="0">
                <a:latin typeface="UD デジタル 教科書体 NP-R" panose="02020400000000000000" pitchFamily="18" charset="-128"/>
                <a:ea typeface="UD デジタル 教科書体 NP-R" panose="02020400000000000000" pitchFamily="18" charset="-128"/>
              </a:rPr>
              <a:t>％）、その他の収入が約</a:t>
            </a:r>
            <a:r>
              <a:rPr lang="en-US" altLang="ja-JP" sz="1517" b="1" dirty="0">
                <a:latin typeface="UD デジタル 教科書体 NP-R" panose="02020400000000000000" pitchFamily="18" charset="-128"/>
                <a:ea typeface="UD デジタル 教科書体 NP-R" panose="02020400000000000000" pitchFamily="18" charset="-128"/>
              </a:rPr>
              <a:t>8</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7</a:t>
            </a:r>
            <a:r>
              <a:rPr lang="ja-JP" altLang="en-US" sz="1517" b="1" dirty="0">
                <a:latin typeface="UD デジタル 教科書体 NP-R" panose="02020400000000000000" pitchFamily="18" charset="-128"/>
                <a:ea typeface="UD デジタル 教科書体 NP-R" panose="02020400000000000000" pitchFamily="18" charset="-128"/>
              </a:rPr>
              <a:t>％）。歳入不足を補うために発行している公債金収入が総額の中で大きな比率を占めているのが分かります。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５．国の財政「歳入」</a:t>
            </a:r>
          </a:p>
        </p:txBody>
      </p:sp>
      <p:sp>
        <p:nvSpPr>
          <p:cNvPr id="13" name="正方形/長方形 12"/>
          <p:cNvSpPr/>
          <p:nvPr/>
        </p:nvSpPr>
        <p:spPr>
          <a:xfrm>
            <a:off x="2555776" y="530472"/>
            <a:ext cx="4007074" cy="359778"/>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国の歳入（令和７年度一般会計当初予算）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47" name="グループ化 46">
            <a:extLst>
              <a:ext uri="{FF2B5EF4-FFF2-40B4-BE49-F238E27FC236}">
                <a16:creationId xmlns:a16="http://schemas.microsoft.com/office/drawing/2014/main" id="{8A379925-AB36-49AC-AA46-EDBD923263DB}"/>
              </a:ext>
            </a:extLst>
          </p:cNvPr>
          <p:cNvGrpSpPr/>
          <p:nvPr/>
        </p:nvGrpSpPr>
        <p:grpSpPr>
          <a:xfrm>
            <a:off x="1184172" y="2395735"/>
            <a:ext cx="1626534" cy="2267021"/>
            <a:chOff x="1184172" y="2395735"/>
            <a:chExt cx="1626534" cy="2267021"/>
          </a:xfrm>
        </p:grpSpPr>
        <p:sp>
          <p:nvSpPr>
            <p:cNvPr id="12" name="正方形/長方形 11"/>
            <p:cNvSpPr/>
            <p:nvPr/>
          </p:nvSpPr>
          <p:spPr>
            <a:xfrm>
              <a:off x="1184172" y="3747978"/>
              <a:ext cx="1428511" cy="914778"/>
            </a:xfrm>
            <a:prstGeom prst="rect">
              <a:avLst/>
            </a:prstGeom>
            <a:solidFill>
              <a:srgbClr val="FFCC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公債金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29</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25</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cxnSp>
          <p:nvCxnSpPr>
            <p:cNvPr id="14" name="カギ線コネクタ 13"/>
            <p:cNvCxnSpPr/>
            <p:nvPr/>
          </p:nvCxnSpPr>
          <p:spPr>
            <a:xfrm rot="5400000" flipH="1" flipV="1">
              <a:off x="1682527" y="2612774"/>
              <a:ext cx="1345218" cy="911140"/>
            </a:xfrm>
            <a:prstGeom prst="bentConnector3">
              <a:avLst>
                <a:gd name="adj1" fmla="val 10041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id="{67222FB0-B3BB-48B2-9457-BF2045421DDE}"/>
              </a:ext>
            </a:extLst>
          </p:cNvPr>
          <p:cNvGrpSpPr/>
          <p:nvPr/>
        </p:nvGrpSpPr>
        <p:grpSpPr>
          <a:xfrm>
            <a:off x="2614209" y="971961"/>
            <a:ext cx="3983682" cy="3978000"/>
            <a:chOff x="2614209" y="971961"/>
            <a:chExt cx="3983682" cy="3978000"/>
          </a:xfrm>
        </p:grpSpPr>
        <p:sp>
          <p:nvSpPr>
            <p:cNvPr id="7" name="アーチ 6"/>
            <p:cNvSpPr>
              <a:spLocks/>
            </p:cNvSpPr>
            <p:nvPr/>
          </p:nvSpPr>
          <p:spPr>
            <a:xfrm rot="761490">
              <a:off x="2619891" y="971961"/>
              <a:ext cx="3978000" cy="3978000"/>
            </a:xfrm>
            <a:prstGeom prst="blockArc">
              <a:avLst>
                <a:gd name="adj1" fmla="val 15450492"/>
                <a:gd name="adj2" fmla="val 8468604"/>
                <a:gd name="adj3" fmla="val 6119"/>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アーチ 7"/>
            <p:cNvSpPr>
              <a:spLocks/>
            </p:cNvSpPr>
            <p:nvPr/>
          </p:nvSpPr>
          <p:spPr>
            <a:xfrm>
              <a:off x="2614209" y="971961"/>
              <a:ext cx="3978000" cy="3978000"/>
            </a:xfrm>
            <a:prstGeom prst="blockArc">
              <a:avLst>
                <a:gd name="adj1" fmla="val 10814305"/>
                <a:gd name="adj2" fmla="val 16217270"/>
                <a:gd name="adj3" fmla="val 6044"/>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円/楕円 2"/>
            <p:cNvSpPr>
              <a:spLocks noChangeAspect="1"/>
            </p:cNvSpPr>
            <p:nvPr/>
          </p:nvSpPr>
          <p:spPr>
            <a:xfrm>
              <a:off x="4039667" y="2395735"/>
              <a:ext cx="1152000" cy="115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noProof="0" dirty="0">
                  <a:solidFill>
                    <a:prstClr val="black"/>
                  </a:solidFill>
                  <a:latin typeface="HG丸ｺﾞｼｯｸM-PRO" panose="020F0600000000000000" pitchFamily="50" charset="-128"/>
                  <a:ea typeface="HG丸ｺﾞｼｯｸM-PRO" panose="020F0600000000000000" pitchFamily="50" charset="-128"/>
                </a:rPr>
                <a:t>11</a:t>
              </a: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６兆</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45" name="グループ化 44">
            <a:extLst>
              <a:ext uri="{FF2B5EF4-FFF2-40B4-BE49-F238E27FC236}">
                <a16:creationId xmlns:a16="http://schemas.microsoft.com/office/drawing/2014/main" id="{ECAAD6DC-0CB5-4B19-AAF6-C813DCC5B20F}"/>
              </a:ext>
            </a:extLst>
          </p:cNvPr>
          <p:cNvGrpSpPr/>
          <p:nvPr/>
        </p:nvGrpSpPr>
        <p:grpSpPr>
          <a:xfrm>
            <a:off x="3484820" y="3796528"/>
            <a:ext cx="5081499" cy="1373262"/>
            <a:chOff x="3523728" y="3796528"/>
            <a:chExt cx="5081499" cy="1373262"/>
          </a:xfrm>
        </p:grpSpPr>
        <p:sp>
          <p:nvSpPr>
            <p:cNvPr id="21" name="正方形/長方形 20"/>
            <p:cNvSpPr/>
            <p:nvPr/>
          </p:nvSpPr>
          <p:spPr>
            <a:xfrm>
              <a:off x="6611917" y="3823900"/>
              <a:ext cx="1993310" cy="13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相続税　　</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4</a:t>
              </a:r>
              <a:r>
                <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,610</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揮発油税　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9,760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酒税　　　</a:t>
              </a:r>
              <a:r>
                <a:rPr lang="ja-JP" altLang="en-US" sz="105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1,740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関税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9,890</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たばこ税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9,530</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石油石炭税　</a:t>
              </a:r>
              <a:r>
                <a:rPr kumimoji="1" lang="ja-JP" altLang="en-US" sz="105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6,010</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その他税収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8</a:t>
              </a:r>
              <a:r>
                <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rPr>
                <a:t>,160</a:t>
              </a: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印紙収入　</a:t>
              </a:r>
              <a:r>
                <a:rPr lang="ja-JP" altLang="en-US" sz="105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0,300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2" name="左大かっこ 21"/>
            <p:cNvSpPr/>
            <p:nvPr/>
          </p:nvSpPr>
          <p:spPr>
            <a:xfrm>
              <a:off x="6511728" y="3796528"/>
              <a:ext cx="270250" cy="1373262"/>
            </a:xfrm>
            <a:prstGeom prst="leftBracket">
              <a:avLst/>
            </a:prstGeom>
            <a:ln>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3" name="カギ線コネクタ 22"/>
            <p:cNvCxnSpPr>
              <a:cxnSpLocks/>
            </p:cNvCxnSpPr>
            <p:nvPr/>
          </p:nvCxnSpPr>
          <p:spPr>
            <a:xfrm rot="10800000">
              <a:off x="3523728" y="4221183"/>
              <a:ext cx="2988000" cy="864000"/>
            </a:xfrm>
            <a:prstGeom prst="bentConnector3">
              <a:avLst>
                <a:gd name="adj1" fmla="val 99933"/>
              </a:avLst>
            </a:prstGeom>
            <a:ln w="1270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304214" y="5229200"/>
            <a:ext cx="750814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grpSp>
        <p:nvGrpSpPr>
          <p:cNvPr id="44" name="グループ化 43">
            <a:extLst>
              <a:ext uri="{FF2B5EF4-FFF2-40B4-BE49-F238E27FC236}">
                <a16:creationId xmlns:a16="http://schemas.microsoft.com/office/drawing/2014/main" id="{E5C09E46-F5B5-4DB8-B9A0-45678E3CCC2E}"/>
              </a:ext>
            </a:extLst>
          </p:cNvPr>
          <p:cNvGrpSpPr/>
          <p:nvPr/>
        </p:nvGrpSpPr>
        <p:grpSpPr>
          <a:xfrm>
            <a:off x="6300006" y="971961"/>
            <a:ext cx="1768250" cy="2699179"/>
            <a:chOff x="6300006" y="971961"/>
            <a:chExt cx="1768250" cy="2699179"/>
          </a:xfrm>
        </p:grpSpPr>
        <p:sp>
          <p:nvSpPr>
            <p:cNvPr id="16" name="正方形/長方形 15"/>
            <p:cNvSpPr/>
            <p:nvPr/>
          </p:nvSpPr>
          <p:spPr>
            <a:xfrm>
              <a:off x="6452107" y="971961"/>
              <a:ext cx="1616149" cy="1023791"/>
            </a:xfrm>
            <a:prstGeom prst="rect">
              <a:avLst/>
            </a:prstGeom>
            <a:solidFill>
              <a:srgbClr val="B7EFDC"/>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租税及び印紙収入</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78</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68</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cxnSp>
          <p:nvCxnSpPr>
            <p:cNvPr id="17" name="カギ線コネクタ 16"/>
            <p:cNvCxnSpPr/>
            <p:nvPr/>
          </p:nvCxnSpPr>
          <p:spPr>
            <a:xfrm rot="5400000" flipH="1" flipV="1">
              <a:off x="5951519" y="2344241"/>
              <a:ext cx="1675386" cy="978411"/>
            </a:xfrm>
            <a:prstGeom prst="bentConnector3">
              <a:avLst>
                <a:gd name="adj1" fmla="val -30"/>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400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46017" y="4443305"/>
            <a:ext cx="6984774" cy="2372060"/>
            <a:chOff x="908705" y="7850589"/>
            <a:chExt cx="4835614" cy="1642195"/>
          </a:xfrm>
        </p:grpSpPr>
        <p:sp>
          <p:nvSpPr>
            <p:cNvPr id="8" name="正方形/長方形 7"/>
            <p:cNvSpPr/>
            <p:nvPr/>
          </p:nvSpPr>
          <p:spPr>
            <a:xfrm>
              <a:off x="908705" y="7850589"/>
              <a:ext cx="4835614" cy="1642195"/>
            </a:xfrm>
            <a:prstGeom prst="rect">
              <a:avLst/>
            </a:prstGeom>
            <a:solidFill>
              <a:srgbClr val="EFFACC">
                <a:alpha val="81176"/>
              </a:srgbClr>
            </a:solidFill>
          </p:spPr>
          <p:txBody>
            <a:bodyPr wrap="square">
              <a:spAutoFit/>
            </a:bodyPr>
            <a:lstStyle/>
            <a:p>
              <a:pPr>
                <a:lnSpc>
                  <a:spcPts val="1878"/>
                </a:lnSpc>
                <a:spcAft>
                  <a:spcPts val="600"/>
                </a:spcAft>
              </a:pPr>
              <a:r>
                <a:rPr lang="ja-JP" altLang="en-US" sz="1400"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rPr>
                <a:t>（参考）日本の財政を家計に例えた場合</a:t>
              </a:r>
              <a:endParaRPr lang="en-US" altLang="ja-JP" sz="1400"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endParaRPr>
            </a:p>
            <a:p>
              <a:pPr>
                <a:lnSpc>
                  <a:spcPts val="1733"/>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一般会計</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１年分の家計に例えたら</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endParaRPr lang="en-US" altLang="ja-JP" sz="1200" dirty="0">
                <a:latin typeface="UD デジタル 教科書体 NP-R" panose="02020400000000000000" pitchFamily="18" charset="-128"/>
                <a:ea typeface="UD デジタル 教科書体 NP-R" panose="02020400000000000000" pitchFamily="18" charset="-128"/>
              </a:endParaRP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税収＋税外収入 　　　　　　   </a:t>
              </a:r>
              <a:r>
                <a:rPr lang="en-US" altLang="ja-JP" sz="1200" dirty="0">
                  <a:latin typeface="UD デジタル 教科書体 NP-R" panose="02020400000000000000" pitchFamily="18" charset="-128"/>
                  <a:ea typeface="UD デジタル 教科書体 NP-R" panose="02020400000000000000" pitchFamily="18" charset="-128"/>
                </a:rPr>
                <a:t>87</a:t>
              </a:r>
              <a:r>
                <a:rPr lang="ja-JP" altLang="en-US" sz="1200" dirty="0">
                  <a:latin typeface="UD デジタル 教科書体 NP-R" panose="02020400000000000000" pitchFamily="18" charset="-128"/>
                  <a:ea typeface="UD デジタル 教科書体 NP-R" panose="02020400000000000000" pitchFamily="18" charset="-128"/>
                </a:rPr>
                <a:t>兆円 　　　給与収入 　　　　　　　　　</a:t>
              </a:r>
              <a:r>
                <a:rPr lang="en-US" altLang="ja-JP" sz="1200" dirty="0">
                  <a:latin typeface="UD デジタル 教科書体 NP-R" panose="02020400000000000000" pitchFamily="18" charset="-128"/>
                  <a:ea typeface="UD デジタル 教科書体 NP-R" panose="02020400000000000000" pitchFamily="18" charset="-128"/>
                </a:rPr>
                <a:t>870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一般会計歳出　　　　　　 △ </a:t>
              </a:r>
              <a:r>
                <a:rPr lang="en-US" altLang="ja-JP" sz="1200" dirty="0">
                  <a:latin typeface="UD デジタル 教科書体 NP-R" panose="02020400000000000000" pitchFamily="18" charset="-128"/>
                  <a:ea typeface="UD デジタル 教科書体 NP-R" panose="02020400000000000000" pitchFamily="18" charset="-128"/>
                </a:rPr>
                <a:t>116</a:t>
              </a:r>
              <a:r>
                <a:rPr lang="ja-JP" altLang="en-US" sz="1200" dirty="0">
                  <a:latin typeface="UD デジタル 教科書体 NP-R" panose="02020400000000000000" pitchFamily="18" charset="-128"/>
                  <a:ea typeface="UD デジタル 教科書体 NP-R" panose="02020400000000000000" pitchFamily="18" charset="-128"/>
                </a:rPr>
                <a:t>兆円 　　　必要経費総額 　　　　  △ </a:t>
              </a:r>
              <a:r>
                <a:rPr lang="en-US" altLang="ja-JP" sz="1200" dirty="0">
                  <a:latin typeface="UD デジタル 教科書体 NP-R" panose="02020400000000000000" pitchFamily="18" charset="-128"/>
                  <a:ea typeface="UD デジタル 教科書体 NP-R" panose="02020400000000000000" pitchFamily="18" charset="-128"/>
                </a:rPr>
                <a:t>1,160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基礎的財政収支対象経費　    </a:t>
              </a:r>
              <a:r>
                <a:rPr lang="en-US" altLang="ja-JP" sz="1200" dirty="0">
                  <a:latin typeface="UD デジタル 教科書体 NP-R" panose="02020400000000000000" pitchFamily="18" charset="-128"/>
                  <a:ea typeface="UD デジタル 教科書体 NP-R" panose="02020400000000000000" pitchFamily="18" charset="-128"/>
                </a:rPr>
                <a:t>88</a:t>
              </a:r>
              <a:r>
                <a:rPr lang="ja-JP" altLang="en-US" sz="1200" dirty="0">
                  <a:latin typeface="UD デジタル 教科書体 NP-R" panose="02020400000000000000" pitchFamily="18" charset="-128"/>
                  <a:ea typeface="UD デジタル 教科書体 NP-R" panose="02020400000000000000" pitchFamily="18" charset="-128"/>
                </a:rPr>
                <a:t>兆円 　　　　家計費 　　　　　　　　　</a:t>
              </a:r>
              <a:r>
                <a:rPr lang="en-US" altLang="ja-JP" sz="1200" dirty="0">
                  <a:latin typeface="UD デジタル 教科書体 NP-R" panose="02020400000000000000" pitchFamily="18" charset="-128"/>
                  <a:ea typeface="UD デジタル 教科書体 NP-R" panose="02020400000000000000" pitchFamily="18" charset="-128"/>
                </a:rPr>
                <a:t>880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（うち地方交付税等　　　 </a:t>
              </a:r>
              <a:r>
                <a:rPr lang="en-US" altLang="ja-JP" sz="1200" dirty="0">
                  <a:latin typeface="UD デジタル 教科書体 NP-R" panose="02020400000000000000" pitchFamily="18" charset="-128"/>
                  <a:ea typeface="UD デジタル 教科書体 NP-R" panose="02020400000000000000" pitchFamily="18" charset="-128"/>
                </a:rPr>
                <a:t>19</a:t>
              </a:r>
              <a:r>
                <a:rPr lang="ja-JP" altLang="en-US" sz="1200" dirty="0">
                  <a:latin typeface="UD デジタル 教科書体 NP-R" panose="02020400000000000000" pitchFamily="18" charset="-128"/>
                  <a:ea typeface="UD デジタル 教科書体 NP-R" panose="02020400000000000000" pitchFamily="18" charset="-128"/>
                </a:rPr>
                <a:t>兆円） 　　　（うち田舎への仕送り 　　</a:t>
              </a:r>
              <a:r>
                <a:rPr lang="en-US" altLang="ja-JP" sz="1200" dirty="0">
                  <a:latin typeface="UD デジタル 教科書体 NP-R" panose="02020400000000000000" pitchFamily="18" charset="-128"/>
                  <a:ea typeface="UD デジタル 教科書体 NP-R" panose="02020400000000000000" pitchFamily="18" charset="-128"/>
                </a:rPr>
                <a:t>190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国債費　　　　　　　　　  </a:t>
              </a:r>
              <a:r>
                <a:rPr lang="en-US" altLang="ja-JP" sz="1200" dirty="0">
                  <a:latin typeface="UD デジタル 教科書体 NP-R" panose="02020400000000000000" pitchFamily="18" charset="-128"/>
                  <a:ea typeface="UD デジタル 教科書体 NP-R" panose="02020400000000000000" pitchFamily="18" charset="-128"/>
                </a:rPr>
                <a:t>28</a:t>
              </a:r>
              <a:r>
                <a:rPr lang="ja-JP" altLang="en-US" sz="1200" dirty="0">
                  <a:latin typeface="UD デジタル 教科書体 NP-R" panose="02020400000000000000" pitchFamily="18" charset="-128"/>
                  <a:ea typeface="UD デジタル 教科書体 NP-R" panose="02020400000000000000" pitchFamily="18" charset="-128"/>
                </a:rPr>
                <a:t>兆円 　　　　ローン元利払い 　　　　　</a:t>
              </a:r>
              <a:r>
                <a:rPr lang="en-US" altLang="ja-JP" sz="1200" dirty="0">
                  <a:latin typeface="UD デジタル 教科書体 NP-R" panose="02020400000000000000" pitchFamily="18" charset="-128"/>
                  <a:ea typeface="UD デジタル 教科書体 NP-R" panose="02020400000000000000" pitchFamily="18" charset="-128"/>
                </a:rPr>
                <a:t>280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公債金収入（借金）　　　 △ </a:t>
              </a:r>
              <a:r>
                <a:rPr lang="en-US" altLang="ja-JP" sz="1200" dirty="0">
                  <a:latin typeface="UD デジタル 教科書体 NP-R" panose="02020400000000000000" pitchFamily="18" charset="-128"/>
                  <a:ea typeface="UD デジタル 教科書体 NP-R" panose="02020400000000000000" pitchFamily="18" charset="-128"/>
                </a:rPr>
                <a:t>29</a:t>
              </a:r>
              <a:r>
                <a:rPr lang="ja-JP" altLang="en-US" sz="1200" dirty="0">
                  <a:latin typeface="UD デジタル 教科書体 NP-R" panose="02020400000000000000" pitchFamily="18" charset="-128"/>
                  <a:ea typeface="UD デジタル 教科書体 NP-R" panose="02020400000000000000" pitchFamily="18" charset="-128"/>
                </a:rPr>
                <a:t>兆円 　　　不足分（借金） 　　　　  △ </a:t>
              </a:r>
              <a:r>
                <a:rPr lang="en-US" altLang="ja-JP" sz="1200" dirty="0">
                  <a:latin typeface="UD デジタル 教科書体 NP-R" panose="02020400000000000000" pitchFamily="18" charset="-128"/>
                  <a:ea typeface="UD デジタル 教科書体 NP-R" panose="02020400000000000000" pitchFamily="18" charset="-128"/>
                </a:rPr>
                <a:t>290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年度末残高 　　　　 公債残高</a:t>
              </a:r>
              <a:r>
                <a:rPr lang="en-US" altLang="ja-JP" sz="1200" dirty="0">
                  <a:latin typeface="UD デジタル 教科書体 NP-R" panose="02020400000000000000" pitchFamily="18" charset="-128"/>
                  <a:ea typeface="UD デジタル 教科書体 NP-R" panose="02020400000000000000" pitchFamily="18" charset="-128"/>
                </a:rPr>
                <a:t>1,129</a:t>
              </a:r>
              <a:r>
                <a:rPr lang="ja-JP" altLang="en-US" sz="1200" dirty="0">
                  <a:latin typeface="UD デジタル 教科書体 NP-R" panose="02020400000000000000" pitchFamily="18" charset="-128"/>
                  <a:ea typeface="UD デジタル 教科書体 NP-R" panose="02020400000000000000" pitchFamily="18" charset="-128"/>
                </a:rPr>
                <a:t>兆円　　 　　　　　　　 ローン残高</a:t>
              </a:r>
              <a:r>
                <a:rPr lang="en-US" altLang="ja-JP" sz="1200" dirty="0">
                  <a:latin typeface="UD デジタル 教科書体 NP-R" panose="02020400000000000000" pitchFamily="18" charset="-128"/>
                  <a:ea typeface="UD デジタル 教科書体 NP-R" panose="02020400000000000000" pitchFamily="18" charset="-128"/>
                </a:rPr>
                <a:t>1</a:t>
              </a:r>
              <a:r>
                <a:rPr lang="ja-JP" altLang="en-US" sz="1200" dirty="0">
                  <a:latin typeface="UD デジタル 教科書体 NP-R" panose="02020400000000000000" pitchFamily="18" charset="-128"/>
                  <a:ea typeface="UD デジタル 教科書体 NP-R" panose="02020400000000000000" pitchFamily="18" charset="-128"/>
                </a:rPr>
                <a:t>億</a:t>
              </a:r>
              <a:r>
                <a:rPr lang="en-US" altLang="ja-JP" sz="1200" dirty="0">
                  <a:latin typeface="UD デジタル 教科書体 NP-R" panose="02020400000000000000" pitchFamily="18" charset="-128"/>
                  <a:ea typeface="UD デジタル 教科書体 NP-R" panose="02020400000000000000" pitchFamily="18" charset="-128"/>
                </a:rPr>
                <a:t>1,290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200" b="1"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000" dirty="0">
                  <a:latin typeface="UD デジタル 教科書体 NP-R" panose="02020400000000000000" pitchFamily="18" charset="-128"/>
                  <a:ea typeface="UD デジタル 教科書体 NP-R" panose="02020400000000000000" pitchFamily="18" charset="-128"/>
                </a:rPr>
                <a:t>出典：財務省ＨＰを基に作成</a:t>
              </a:r>
              <a:endParaRPr lang="ja-JP" altLang="ja-JP" sz="1000" dirty="0">
                <a:latin typeface="UD デジタル 教科書体 NP-R" panose="02020400000000000000" pitchFamily="18" charset="-128"/>
                <a:ea typeface="UD デジタル 教科書体 NP-R" panose="02020400000000000000" pitchFamily="18" charset="-128"/>
              </a:endParaRPr>
            </a:p>
          </p:txBody>
        </p:sp>
        <p:sp>
          <p:nvSpPr>
            <p:cNvPr id="3" name="大かっこ 2"/>
            <p:cNvSpPr/>
            <p:nvPr/>
          </p:nvSpPr>
          <p:spPr>
            <a:xfrm>
              <a:off x="1286472" y="8648214"/>
              <a:ext cx="2029316"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sp>
          <p:nvSpPr>
            <p:cNvPr id="11" name="大かっこ 10"/>
            <p:cNvSpPr/>
            <p:nvPr/>
          </p:nvSpPr>
          <p:spPr>
            <a:xfrm>
              <a:off x="3529799" y="8648214"/>
              <a:ext cx="1977709"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cxnSp>
          <p:nvCxnSpPr>
            <p:cNvPr id="7" name="直線コネクタ 6"/>
            <p:cNvCxnSpPr/>
            <p:nvPr/>
          </p:nvCxnSpPr>
          <p:spPr>
            <a:xfrm>
              <a:off x="1170294" y="9142444"/>
              <a:ext cx="21602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79947" y="9142444"/>
              <a:ext cx="209454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graphicFrame>
        <p:nvGraphicFramePr>
          <p:cNvPr id="15" name="コンテンツ プレースホルダー 1"/>
          <p:cNvGraphicFramePr>
            <a:graphicFrameLocks/>
          </p:cNvGraphicFramePr>
          <p:nvPr>
            <p:extLst>
              <p:ext uri="{D42A27DB-BD31-4B8C-83A1-F6EECF244321}">
                <p14:modId xmlns:p14="http://schemas.microsoft.com/office/powerpoint/2010/main" val="3676577194"/>
              </p:ext>
            </p:extLst>
          </p:nvPr>
        </p:nvGraphicFramePr>
        <p:xfrm>
          <a:off x="890654" y="-171400"/>
          <a:ext cx="4990132" cy="4229796"/>
        </p:xfrm>
        <a:graphic>
          <a:graphicData uri="http://schemas.openxmlformats.org/drawingml/2006/chart">
            <c:chart xmlns:c="http://schemas.openxmlformats.org/drawingml/2006/chart" xmlns:r="http://schemas.openxmlformats.org/officeDocument/2006/relationships" r:id="rId2"/>
          </a:graphicData>
        </a:graphic>
      </p:graphicFrame>
      <p:sp>
        <p:nvSpPr>
          <p:cNvPr id="16" name="円/楕円 2"/>
          <p:cNvSpPr>
            <a:spLocks noChangeAspect="1"/>
          </p:cNvSpPr>
          <p:nvPr/>
        </p:nvSpPr>
        <p:spPr>
          <a:xfrm>
            <a:off x="2899720" y="1746625"/>
            <a:ext cx="972000" cy="97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約</a:t>
            </a:r>
            <a:r>
              <a:rPr lang="en-US" altLang="ja-JP" sz="1000" dirty="0">
                <a:solidFill>
                  <a:prstClr val="black"/>
                </a:solidFill>
                <a:latin typeface="HG丸ｺﾞｼｯｸM-PRO" panose="020F0600000000000000" pitchFamily="50" charset="-128"/>
                <a:ea typeface="HG丸ｺﾞｼｯｸM-PRO" panose="020F0600000000000000" pitchFamily="50" charset="-128"/>
              </a:rPr>
              <a:t>116</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8" name="アーチ 17"/>
          <p:cNvSpPr>
            <a:spLocks/>
          </p:cNvSpPr>
          <p:nvPr/>
        </p:nvSpPr>
        <p:spPr>
          <a:xfrm>
            <a:off x="1847918" y="738513"/>
            <a:ext cx="3060000" cy="3060000"/>
          </a:xfrm>
          <a:prstGeom prst="blockArc">
            <a:avLst>
              <a:gd name="adj1" fmla="val 16212333"/>
              <a:gd name="adj2" fmla="val 10853791"/>
              <a:gd name="adj3" fmla="val 5151"/>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アーチ 18"/>
          <p:cNvSpPr>
            <a:spLocks/>
          </p:cNvSpPr>
          <p:nvPr/>
        </p:nvSpPr>
        <p:spPr>
          <a:xfrm rot="21423811">
            <a:off x="1847917" y="738512"/>
            <a:ext cx="3060000" cy="3060000"/>
          </a:xfrm>
          <a:prstGeom prst="blockArc">
            <a:avLst>
              <a:gd name="adj1" fmla="val 11037671"/>
              <a:gd name="adj2" fmla="val 16398327"/>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0" name="グループ化 19"/>
          <p:cNvGrpSpPr/>
          <p:nvPr/>
        </p:nvGrpSpPr>
        <p:grpSpPr>
          <a:xfrm>
            <a:off x="755577" y="795349"/>
            <a:ext cx="1264484" cy="950031"/>
            <a:chOff x="1267506" y="5013150"/>
            <a:chExt cx="1258502" cy="918816"/>
          </a:xfrm>
        </p:grpSpPr>
        <p:cxnSp>
          <p:nvCxnSpPr>
            <p:cNvPr id="22" name="カギ線コネクタ 21"/>
            <p:cNvCxnSpPr/>
            <p:nvPr/>
          </p:nvCxnSpPr>
          <p:spPr>
            <a:xfrm>
              <a:off x="1824491" y="5742394"/>
              <a:ext cx="701517" cy="189572"/>
            </a:xfrm>
            <a:prstGeom prst="bentConnector3">
              <a:avLst>
                <a:gd name="adj1" fmla="val -405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267506" y="5013150"/>
              <a:ext cx="1087364" cy="747430"/>
            </a:xfrm>
            <a:prstGeom prst="rect">
              <a:avLst/>
            </a:prstGeom>
            <a:solidFill>
              <a:srgbClr val="E2C5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grpSp>
        <p:nvGrpSpPr>
          <p:cNvPr id="23" name="グループ化 22"/>
          <p:cNvGrpSpPr/>
          <p:nvPr/>
        </p:nvGrpSpPr>
        <p:grpSpPr>
          <a:xfrm>
            <a:off x="4824104" y="2465538"/>
            <a:ext cx="1188056" cy="1179486"/>
            <a:chOff x="5081675" y="-39399"/>
            <a:chExt cx="1188056" cy="1179484"/>
          </a:xfrm>
        </p:grpSpPr>
        <p:sp>
          <p:nvSpPr>
            <p:cNvPr id="24" name="正方形/長方形 23"/>
            <p:cNvSpPr/>
            <p:nvPr/>
          </p:nvSpPr>
          <p:spPr>
            <a:xfrm>
              <a:off x="5140022" y="176624"/>
              <a:ext cx="1129709" cy="963461"/>
            </a:xfrm>
            <a:prstGeom prst="rect">
              <a:avLst/>
            </a:prstGeom>
            <a:solidFill>
              <a:srgbClr val="D4F6D2"/>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76</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25" name="カギ線コネクタ 24"/>
            <p:cNvCxnSpPr/>
            <p:nvPr/>
          </p:nvCxnSpPr>
          <p:spPr>
            <a:xfrm>
              <a:off x="5081675" y="-39399"/>
              <a:ext cx="648000" cy="216023"/>
            </a:xfrm>
            <a:prstGeom prst="bentConnector2">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1357014" y="363141"/>
            <a:ext cx="4007074" cy="359778"/>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国の歳出（令和７年度一般会計当初予算）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6145858" y="188640"/>
            <a:ext cx="2960670" cy="3760004"/>
          </a:xfrm>
          <a:prstGeom prst="rect">
            <a:avLst/>
          </a:prstGeom>
          <a:solidFill>
            <a:schemeClr val="bg1">
              <a:alpha val="50000"/>
            </a:schemeClr>
          </a:solidFill>
        </p:spPr>
        <p:txBody>
          <a:bodyPr wrap="square">
            <a:spAutoFit/>
          </a:bodyPr>
          <a:lstStyle/>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～進む財政硬直化～</a:t>
            </a: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歳出のうち、国債費と地方交付税交付金は国にとっては右から左に出ていってしまうお金で義務的経費と呼ばれています。国が自由に使用できるのは、一般会計から国債費と地方交付税交付金を除いた一般歳出で、これは政策的経費と呼ば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近年、国債費の増加とともに歳出総額に占める一般歳出の割合が小さくなっており、財政の硬直化が進んでいるのが分かります。</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32" name="テキスト ボックス 31"/>
          <p:cNvSpPr txBox="1"/>
          <p:nvPr/>
        </p:nvSpPr>
        <p:spPr>
          <a:xfrm>
            <a:off x="448230" y="4149080"/>
            <a:ext cx="7508146" cy="261610"/>
          </a:xfrm>
          <a:prstGeom prst="rect">
            <a:avLst/>
          </a:prstGeom>
          <a:noFill/>
        </p:spPr>
        <p:txBody>
          <a:bodyPr wrap="square" rtlCol="0">
            <a:spAutoFit/>
          </a:bodyPr>
          <a:lstStyle/>
          <a:p>
            <a:r>
              <a:rPr lang="en-US" altLang="ja-JP" sz="105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計数については、それぞれ四捨五入によっているので、端数において合計とは合致しないものがある。</a:t>
            </a:r>
            <a:endParaRPr kumimoji="1" lang="ja-JP" altLang="en-US" sz="1050" dirty="0">
              <a:latin typeface="HG丸ｺﾞｼｯｸM-PRO" panose="020F0600000000000000" pitchFamily="50" charset="-128"/>
              <a:ea typeface="HG丸ｺﾞｼｯｸM-PRO" panose="020F0600000000000000" pitchFamily="50" charset="-128"/>
            </a:endParaRPr>
          </a:p>
        </p:txBody>
      </p:sp>
      <p:grpSp>
        <p:nvGrpSpPr>
          <p:cNvPr id="42" name="グループ化 41"/>
          <p:cNvGrpSpPr/>
          <p:nvPr/>
        </p:nvGrpSpPr>
        <p:grpSpPr>
          <a:xfrm>
            <a:off x="22297" y="2636912"/>
            <a:ext cx="2475958" cy="1512168"/>
            <a:chOff x="166895" y="4910826"/>
            <a:chExt cx="2475958" cy="1512168"/>
          </a:xfrm>
        </p:grpSpPr>
        <p:sp>
          <p:nvSpPr>
            <p:cNvPr id="43" name="正方形/長方形 42"/>
            <p:cNvSpPr/>
            <p:nvPr/>
          </p:nvSpPr>
          <p:spPr>
            <a:xfrm>
              <a:off x="166895" y="5101783"/>
              <a:ext cx="2475958" cy="132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・食料安定供給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900" dirty="0">
                  <a:solidFill>
                    <a:prstClr val="black"/>
                  </a:solidFill>
                  <a:latin typeface="HG丸ｺﾞｼｯｸM-PRO" panose="020F0600000000000000" pitchFamily="50" charset="-128"/>
                  <a:ea typeface="HG丸ｺﾞｼｯｸM-PRO" panose="020F0600000000000000" pitchFamily="50" charset="-128"/>
                </a:rPr>
                <a:t>2</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a:t>
              </a:r>
              <a:r>
                <a:rPr kumimoji="1" lang="ja-JP" altLang="en-US" sz="9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900" dirty="0">
                  <a:solidFill>
                    <a:prstClr val="black"/>
                  </a:solidFill>
                  <a:latin typeface="HG丸ｺﾞｼｯｸM-PRO" panose="020F0600000000000000" pitchFamily="50" charset="-128"/>
                  <a:ea typeface="HG丸ｺﾞｼｯｸM-PRO" panose="020F0600000000000000" pitchFamily="50" charset="-128"/>
                </a:rPr>
                <a:t>約</a:t>
              </a:r>
              <a:r>
                <a:rPr lang="en-US" altLang="ja-JP" sz="900" dirty="0">
                  <a:solidFill>
                    <a:prstClr val="black"/>
                  </a:solidFill>
                  <a:latin typeface="HG丸ｺﾞｼｯｸM-PRO" panose="020F0600000000000000" pitchFamily="50" charset="-128"/>
                  <a:ea typeface="HG丸ｺﾞｼｯｸM-PRO" panose="020F0600000000000000" pitchFamily="50" charset="-128"/>
                </a:rPr>
                <a:t>8,100</a:t>
              </a:r>
              <a:r>
                <a:rPr lang="ja-JP" altLang="en-US" sz="90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・経済協力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5,100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・中小企業対策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1</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a:t>
              </a:r>
              <a:r>
                <a:rPr kumimoji="1" lang="ja-JP" altLang="en-US" sz="900" b="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6</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lang="en-US" altLang="ja-JP" sz="9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900" dirty="0">
                  <a:solidFill>
                    <a:prstClr val="black"/>
                  </a:solidFill>
                  <a:latin typeface="HG丸ｺﾞｼｯｸM-PRO" panose="020F0600000000000000" pitchFamily="50" charset="-128"/>
                  <a:ea typeface="HG丸ｺﾞｼｯｸM-PRO" panose="020F0600000000000000" pitchFamily="50" charset="-128"/>
                </a:rPr>
                <a:t>8</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ja-JP" altLang="en-US" sz="9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a:t>
              </a:r>
              <a:r>
                <a:rPr lang="ja-JP" altLang="en-US" sz="900" dirty="0">
                  <a:solidFill>
                    <a:prstClr val="black"/>
                  </a:solidFill>
                  <a:latin typeface="HG丸ｺﾞｼｯｸM-PRO" panose="020F0600000000000000" pitchFamily="50" charset="-128"/>
                  <a:ea typeface="HG丸ｺﾞｼｯｸM-PRO" panose="020F0600000000000000" pitchFamily="50" charset="-128"/>
                </a:rPr>
                <a:t>約１兆円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4" name="左大かっこ 43"/>
            <p:cNvSpPr/>
            <p:nvPr/>
          </p:nvSpPr>
          <p:spPr>
            <a:xfrm flipH="1">
              <a:off x="1992516" y="5197820"/>
              <a:ext cx="105604" cy="1112891"/>
            </a:xfrm>
            <a:prstGeom prst="leftBracket">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45" name="カギ線コネクタ 44"/>
            <p:cNvCxnSpPr>
              <a:cxnSpLocks/>
            </p:cNvCxnSpPr>
            <p:nvPr/>
          </p:nvCxnSpPr>
          <p:spPr>
            <a:xfrm flipV="1">
              <a:off x="2098119" y="4910826"/>
              <a:ext cx="180000" cy="864000"/>
            </a:xfrm>
            <a:prstGeom prst="bentConnector2">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6" name="正方形/長方形 45"/>
          <p:cNvSpPr/>
          <p:nvPr/>
        </p:nvSpPr>
        <p:spPr>
          <a:xfrm>
            <a:off x="2771800" y="3717032"/>
            <a:ext cx="4102384"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「一般歳出</a:t>
            </a:r>
            <a:r>
              <a:rPr lang="ja-JP" altLang="en-US" sz="105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68</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59</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「基礎的財政収支対象経費」－「地方交付税交付金等」</a:t>
            </a:r>
          </a:p>
        </p:txBody>
      </p:sp>
    </p:spTree>
    <p:extLst>
      <p:ext uri="{BB962C8B-B14F-4D97-AF65-F5344CB8AC3E}">
        <p14:creationId xmlns:p14="http://schemas.microsoft.com/office/powerpoint/2010/main" val="22370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4"/>
          <p:cNvGraphicFramePr>
            <a:graphicFrameLocks/>
          </p:cNvGraphicFramePr>
          <p:nvPr>
            <p:extLst>
              <p:ext uri="{D42A27DB-BD31-4B8C-83A1-F6EECF244321}">
                <p14:modId xmlns:p14="http://schemas.microsoft.com/office/powerpoint/2010/main" val="1403629047"/>
              </p:ext>
            </p:extLst>
          </p:nvPr>
        </p:nvGraphicFramePr>
        <p:xfrm>
          <a:off x="251520" y="878523"/>
          <a:ext cx="8171600" cy="33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7360169" y="6503035"/>
            <a:ext cx="1676327" cy="254360"/>
          </a:xfrm>
          <a:prstGeom prst="rect">
            <a:avLst/>
          </a:prstGeom>
          <a:solidFill>
            <a:schemeClr val="bg1">
              <a:alpha val="50000"/>
            </a:schemeClr>
          </a:solidFill>
        </p:spPr>
        <p:txBody>
          <a:bodyPr wrap="square" tIns="0" bIns="36000">
            <a:spAutoFit/>
          </a:bodyPr>
          <a:lstStyle/>
          <a:p>
            <a:pPr algn="r">
              <a:lnSpc>
                <a:spcPts val="1733"/>
              </a:lnSpc>
            </a:pPr>
            <a:r>
              <a:rPr lang="ja-JP" altLang="en-US" sz="900" dirty="0">
                <a:latin typeface="UD デジタル 教科書体 NP-R" panose="02020400000000000000" pitchFamily="18" charset="-128"/>
                <a:ea typeface="UD デジタル 教科書体 NP-R" panose="02020400000000000000" pitchFamily="18" charset="-128"/>
              </a:rPr>
              <a:t>出典：財務省</a:t>
            </a:r>
            <a:r>
              <a:rPr lang="en-US" altLang="ja-JP" sz="900" dirty="0">
                <a:latin typeface="UD デジタル 教科書体 NP-R" panose="02020400000000000000" pitchFamily="18" charset="-128"/>
                <a:ea typeface="UD デジタル 教科書体 NP-R" panose="02020400000000000000" pitchFamily="18" charset="-128"/>
              </a:rPr>
              <a:t>HP</a:t>
            </a:r>
            <a:r>
              <a:rPr lang="ja-JP" altLang="en-US" sz="900" dirty="0">
                <a:latin typeface="UD デジタル 教科書体 NP-R" panose="02020400000000000000" pitchFamily="18" charset="-128"/>
                <a:ea typeface="UD デジタル 教科書体 NP-R" panose="02020400000000000000" pitchFamily="18" charset="-128"/>
              </a:rPr>
              <a:t>を基に作成</a:t>
            </a:r>
            <a:endParaRPr lang="ja-JP" altLang="ja-JP" sz="900" dirty="0">
              <a:latin typeface="UD デジタル 教科書体 NP-R" panose="02020400000000000000" pitchFamily="18" charset="-128"/>
              <a:ea typeface="UD デジタル 教科書体 NP-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68165525"/>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一般財政における歳入・歳出の状況</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007974701"/>
              </p:ext>
            </p:extLst>
          </p:nvPr>
        </p:nvGraphicFramePr>
        <p:xfrm>
          <a:off x="612452" y="4451509"/>
          <a:ext cx="7703964" cy="149293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70859">
                  <a:extLst>
                    <a:ext uri="{9D8B030D-6E8A-4147-A177-3AD203B41FA5}">
                      <a16:colId xmlns:a16="http://schemas.microsoft.com/office/drawing/2014/main" val="3914369190"/>
                    </a:ext>
                  </a:extLst>
                </a:gridCol>
                <a:gridCol w="270859">
                  <a:extLst>
                    <a:ext uri="{9D8B030D-6E8A-4147-A177-3AD203B41FA5}">
                      <a16:colId xmlns:a16="http://schemas.microsoft.com/office/drawing/2014/main" val="2944859720"/>
                    </a:ext>
                  </a:extLst>
                </a:gridCol>
                <a:gridCol w="1354295">
                  <a:extLst>
                    <a:ext uri="{9D8B030D-6E8A-4147-A177-3AD203B41FA5}">
                      <a16:colId xmlns:a16="http://schemas.microsoft.com/office/drawing/2014/main" val="3743523320"/>
                    </a:ext>
                  </a:extLst>
                </a:gridCol>
                <a:gridCol w="338573">
                  <a:extLst>
                    <a:ext uri="{9D8B030D-6E8A-4147-A177-3AD203B41FA5}">
                      <a16:colId xmlns:a16="http://schemas.microsoft.com/office/drawing/2014/main" val="2918892222"/>
                    </a:ext>
                  </a:extLst>
                </a:gridCol>
                <a:gridCol w="338573">
                  <a:extLst>
                    <a:ext uri="{9D8B030D-6E8A-4147-A177-3AD203B41FA5}">
                      <a16:colId xmlns:a16="http://schemas.microsoft.com/office/drawing/2014/main" val="1181593442"/>
                    </a:ext>
                  </a:extLst>
                </a:gridCol>
                <a:gridCol w="338573">
                  <a:extLst>
                    <a:ext uri="{9D8B030D-6E8A-4147-A177-3AD203B41FA5}">
                      <a16:colId xmlns:a16="http://schemas.microsoft.com/office/drawing/2014/main" val="1582874257"/>
                    </a:ext>
                  </a:extLst>
                </a:gridCol>
                <a:gridCol w="338573">
                  <a:extLst>
                    <a:ext uri="{9D8B030D-6E8A-4147-A177-3AD203B41FA5}">
                      <a16:colId xmlns:a16="http://schemas.microsoft.com/office/drawing/2014/main" val="376699556"/>
                    </a:ext>
                  </a:extLst>
                </a:gridCol>
                <a:gridCol w="338573">
                  <a:extLst>
                    <a:ext uri="{9D8B030D-6E8A-4147-A177-3AD203B41FA5}">
                      <a16:colId xmlns:a16="http://schemas.microsoft.com/office/drawing/2014/main" val="3514773358"/>
                    </a:ext>
                  </a:extLst>
                </a:gridCol>
                <a:gridCol w="338573">
                  <a:extLst>
                    <a:ext uri="{9D8B030D-6E8A-4147-A177-3AD203B41FA5}">
                      <a16:colId xmlns:a16="http://schemas.microsoft.com/office/drawing/2014/main" val="3081058827"/>
                    </a:ext>
                  </a:extLst>
                </a:gridCol>
                <a:gridCol w="338573">
                  <a:extLst>
                    <a:ext uri="{9D8B030D-6E8A-4147-A177-3AD203B41FA5}">
                      <a16:colId xmlns:a16="http://schemas.microsoft.com/office/drawing/2014/main" val="3629210324"/>
                    </a:ext>
                  </a:extLst>
                </a:gridCol>
                <a:gridCol w="338573">
                  <a:extLst>
                    <a:ext uri="{9D8B030D-6E8A-4147-A177-3AD203B41FA5}">
                      <a16:colId xmlns:a16="http://schemas.microsoft.com/office/drawing/2014/main" val="4282667394"/>
                    </a:ext>
                  </a:extLst>
                </a:gridCol>
                <a:gridCol w="343652">
                  <a:extLst>
                    <a:ext uri="{9D8B030D-6E8A-4147-A177-3AD203B41FA5}">
                      <a16:colId xmlns:a16="http://schemas.microsoft.com/office/drawing/2014/main" val="1141103618"/>
                    </a:ext>
                  </a:extLst>
                </a:gridCol>
                <a:gridCol w="331688">
                  <a:extLst>
                    <a:ext uri="{9D8B030D-6E8A-4147-A177-3AD203B41FA5}">
                      <a16:colId xmlns:a16="http://schemas.microsoft.com/office/drawing/2014/main" val="3906312095"/>
                    </a:ext>
                  </a:extLst>
                </a:gridCol>
                <a:gridCol w="366341">
                  <a:extLst>
                    <a:ext uri="{9D8B030D-6E8A-4147-A177-3AD203B41FA5}">
                      <a16:colId xmlns:a16="http://schemas.microsoft.com/office/drawing/2014/main" val="844445623"/>
                    </a:ext>
                  </a:extLst>
                </a:gridCol>
                <a:gridCol w="366341">
                  <a:extLst>
                    <a:ext uri="{9D8B030D-6E8A-4147-A177-3AD203B41FA5}">
                      <a16:colId xmlns:a16="http://schemas.microsoft.com/office/drawing/2014/main" val="3540158006"/>
                    </a:ext>
                  </a:extLst>
                </a:gridCol>
                <a:gridCol w="338269">
                  <a:extLst>
                    <a:ext uri="{9D8B030D-6E8A-4147-A177-3AD203B41FA5}">
                      <a16:colId xmlns:a16="http://schemas.microsoft.com/office/drawing/2014/main" val="846956285"/>
                    </a:ext>
                  </a:extLst>
                </a:gridCol>
                <a:gridCol w="338269">
                  <a:extLst>
                    <a:ext uri="{9D8B030D-6E8A-4147-A177-3AD203B41FA5}">
                      <a16:colId xmlns:a16="http://schemas.microsoft.com/office/drawing/2014/main" val="2603483782"/>
                    </a:ext>
                  </a:extLst>
                </a:gridCol>
                <a:gridCol w="338269">
                  <a:extLst>
                    <a:ext uri="{9D8B030D-6E8A-4147-A177-3AD203B41FA5}">
                      <a16:colId xmlns:a16="http://schemas.microsoft.com/office/drawing/2014/main" val="1842961878"/>
                    </a:ext>
                  </a:extLst>
                </a:gridCol>
                <a:gridCol w="338269">
                  <a:extLst>
                    <a:ext uri="{9D8B030D-6E8A-4147-A177-3AD203B41FA5}">
                      <a16:colId xmlns:a16="http://schemas.microsoft.com/office/drawing/2014/main" val="1456647648"/>
                    </a:ext>
                  </a:extLst>
                </a:gridCol>
                <a:gridCol w="338269">
                  <a:extLst>
                    <a:ext uri="{9D8B030D-6E8A-4147-A177-3AD203B41FA5}">
                      <a16:colId xmlns:a16="http://schemas.microsoft.com/office/drawing/2014/main" val="160334101"/>
                    </a:ext>
                  </a:extLst>
                </a:gridCol>
              </a:tblGrid>
              <a:tr h="174825">
                <a:tc gridSpan="3">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年度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H</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５</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R</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２</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852830883"/>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歳出（兆円）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99.0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3523122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基礎的財政収支対象経費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19.8</a:t>
                      </a: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37.9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89.1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46153962"/>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700" dirty="0"/>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うち地方交付税交付金等</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33533894"/>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国債費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330692592"/>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歳入（税収及びその他収入）（兆円）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29.9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41.7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51.9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77.1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4118454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税収</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58.4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59730981"/>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その他収入</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7242946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26762746"/>
              </p:ext>
            </p:extLst>
          </p:nvPr>
        </p:nvGraphicFramePr>
        <p:xfrm>
          <a:off x="612450" y="6063321"/>
          <a:ext cx="7703965" cy="38350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916044">
                  <a:extLst>
                    <a:ext uri="{9D8B030D-6E8A-4147-A177-3AD203B41FA5}">
                      <a16:colId xmlns:a16="http://schemas.microsoft.com/office/drawing/2014/main" val="3494298425"/>
                    </a:ext>
                  </a:extLst>
                </a:gridCol>
                <a:gridCol w="344573">
                  <a:extLst>
                    <a:ext uri="{9D8B030D-6E8A-4147-A177-3AD203B41FA5}">
                      <a16:colId xmlns:a16="http://schemas.microsoft.com/office/drawing/2014/main" val="1937961065"/>
                    </a:ext>
                  </a:extLst>
                </a:gridCol>
                <a:gridCol w="347962">
                  <a:extLst>
                    <a:ext uri="{9D8B030D-6E8A-4147-A177-3AD203B41FA5}">
                      <a16:colId xmlns:a16="http://schemas.microsoft.com/office/drawing/2014/main" val="4231932583"/>
                    </a:ext>
                  </a:extLst>
                </a:gridCol>
                <a:gridCol w="306432">
                  <a:extLst>
                    <a:ext uri="{9D8B030D-6E8A-4147-A177-3AD203B41FA5}">
                      <a16:colId xmlns:a16="http://schemas.microsoft.com/office/drawing/2014/main" val="3084117372"/>
                    </a:ext>
                  </a:extLst>
                </a:gridCol>
                <a:gridCol w="347024">
                  <a:extLst>
                    <a:ext uri="{9D8B030D-6E8A-4147-A177-3AD203B41FA5}">
                      <a16:colId xmlns:a16="http://schemas.microsoft.com/office/drawing/2014/main" val="3891316132"/>
                    </a:ext>
                  </a:extLst>
                </a:gridCol>
                <a:gridCol w="286195">
                  <a:extLst>
                    <a:ext uri="{9D8B030D-6E8A-4147-A177-3AD203B41FA5}">
                      <a16:colId xmlns:a16="http://schemas.microsoft.com/office/drawing/2014/main" val="141338355"/>
                    </a:ext>
                  </a:extLst>
                </a:gridCol>
                <a:gridCol w="338449">
                  <a:extLst>
                    <a:ext uri="{9D8B030D-6E8A-4147-A177-3AD203B41FA5}">
                      <a16:colId xmlns:a16="http://schemas.microsoft.com/office/drawing/2014/main" val="67754163"/>
                    </a:ext>
                  </a:extLst>
                </a:gridCol>
                <a:gridCol w="347024">
                  <a:extLst>
                    <a:ext uri="{9D8B030D-6E8A-4147-A177-3AD203B41FA5}">
                      <a16:colId xmlns:a16="http://schemas.microsoft.com/office/drawing/2014/main" val="3739813163"/>
                    </a:ext>
                  </a:extLst>
                </a:gridCol>
                <a:gridCol w="347024">
                  <a:extLst>
                    <a:ext uri="{9D8B030D-6E8A-4147-A177-3AD203B41FA5}">
                      <a16:colId xmlns:a16="http://schemas.microsoft.com/office/drawing/2014/main" val="3416245543"/>
                    </a:ext>
                  </a:extLst>
                </a:gridCol>
                <a:gridCol w="347024">
                  <a:extLst>
                    <a:ext uri="{9D8B030D-6E8A-4147-A177-3AD203B41FA5}">
                      <a16:colId xmlns:a16="http://schemas.microsoft.com/office/drawing/2014/main" val="2064069217"/>
                    </a:ext>
                  </a:extLst>
                </a:gridCol>
                <a:gridCol w="347021">
                  <a:extLst>
                    <a:ext uri="{9D8B030D-6E8A-4147-A177-3AD203B41FA5}">
                      <a16:colId xmlns:a16="http://schemas.microsoft.com/office/drawing/2014/main" val="2219229040"/>
                    </a:ext>
                  </a:extLst>
                </a:gridCol>
                <a:gridCol w="347024">
                  <a:extLst>
                    <a:ext uri="{9D8B030D-6E8A-4147-A177-3AD203B41FA5}">
                      <a16:colId xmlns:a16="http://schemas.microsoft.com/office/drawing/2014/main" val="3774406594"/>
                    </a:ext>
                  </a:extLst>
                </a:gridCol>
                <a:gridCol w="347024">
                  <a:extLst>
                    <a:ext uri="{9D8B030D-6E8A-4147-A177-3AD203B41FA5}">
                      <a16:colId xmlns:a16="http://schemas.microsoft.com/office/drawing/2014/main" val="391036792"/>
                    </a:ext>
                  </a:extLst>
                </a:gridCol>
                <a:gridCol w="347029">
                  <a:extLst>
                    <a:ext uri="{9D8B030D-6E8A-4147-A177-3AD203B41FA5}">
                      <a16:colId xmlns:a16="http://schemas.microsoft.com/office/drawing/2014/main" val="3002138564"/>
                    </a:ext>
                  </a:extLst>
                </a:gridCol>
                <a:gridCol w="347029">
                  <a:extLst>
                    <a:ext uri="{9D8B030D-6E8A-4147-A177-3AD203B41FA5}">
                      <a16:colId xmlns:a16="http://schemas.microsoft.com/office/drawing/2014/main" val="224746108"/>
                    </a:ext>
                  </a:extLst>
                </a:gridCol>
                <a:gridCol w="347029">
                  <a:extLst>
                    <a:ext uri="{9D8B030D-6E8A-4147-A177-3AD203B41FA5}">
                      <a16:colId xmlns:a16="http://schemas.microsoft.com/office/drawing/2014/main" val="437835633"/>
                    </a:ext>
                  </a:extLst>
                </a:gridCol>
                <a:gridCol w="347029">
                  <a:extLst>
                    <a:ext uri="{9D8B030D-6E8A-4147-A177-3AD203B41FA5}">
                      <a16:colId xmlns:a16="http://schemas.microsoft.com/office/drawing/2014/main" val="2397406036"/>
                    </a:ext>
                  </a:extLst>
                </a:gridCol>
                <a:gridCol w="347029">
                  <a:extLst>
                    <a:ext uri="{9D8B030D-6E8A-4147-A177-3AD203B41FA5}">
                      <a16:colId xmlns:a16="http://schemas.microsoft.com/office/drawing/2014/main" val="1108921613"/>
                    </a:ext>
                  </a:extLst>
                </a:gridCol>
              </a:tblGrid>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公債発行額（兆円）</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28.6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85984217"/>
                  </a:ext>
                </a:extLst>
              </a:tr>
              <a:tr h="191753">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公債依存度（％）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1051034"/>
                  </a:ext>
                </a:extLst>
              </a:tr>
            </a:tbl>
          </a:graphicData>
        </a:graphic>
      </p:graphicFrame>
      <p:sp>
        <p:nvSpPr>
          <p:cNvPr id="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sp>
        <p:nvSpPr>
          <p:cNvPr id="10" name="テキスト ボックス 3"/>
          <p:cNvSpPr txBox="1">
            <a:spLocks noChangeArrowheads="1"/>
          </p:cNvSpPr>
          <p:nvPr/>
        </p:nvSpPr>
        <p:spPr bwMode="auto">
          <a:xfrm>
            <a:off x="612453" y="4149080"/>
            <a:ext cx="7199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（注）</a:t>
            </a:r>
            <a:r>
              <a:rPr lang="ja-JP" altLang="en-US" sz="1000" dirty="0">
                <a:solidFill>
                  <a:prstClr val="black"/>
                </a:solidFill>
                <a:latin typeface="HG丸ｺﾞｼｯｸM-PRO" panose="020F0600000000000000" pitchFamily="50" charset="-128"/>
                <a:ea typeface="HG丸ｺﾞｼｯｸM-PRO" panose="020F0600000000000000" pitchFamily="50" charset="-128"/>
              </a:rPr>
              <a:t>令和</a:t>
            </a:r>
            <a:r>
              <a:rPr lang="en-US" altLang="ja-JP" sz="10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年度までは決算、令和</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年度は補正後予算、令和</a:t>
            </a:r>
            <a:r>
              <a:rPr lang="en-US" altLang="ja-JP" sz="1000" noProof="0" dirty="0">
                <a:solidFill>
                  <a:prstClr val="black"/>
                </a:solidFill>
                <a:latin typeface="HG丸ｺﾞｼｯｸM-PRO" panose="020F0600000000000000" pitchFamily="50" charset="-128"/>
                <a:ea typeface="HG丸ｺﾞｼｯｸM-PRO" panose="020F0600000000000000" pitchFamily="50" charset="-128"/>
              </a:rPr>
              <a:t>7</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年度は政府案による。</a:t>
            </a:r>
            <a:endParaRPr kumimoji="1" lang="ja-JP"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9505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32168"/>
            <a:ext cx="8496944" cy="480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500" y="5265368"/>
            <a:ext cx="8964000" cy="147600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国債は国の借金ですから、償還期限（借金を返済する約束の日）がきたら国債に利子を付けて国が買い戻さなければなりません。</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そこで、国債を買い戻すためにさらに国債を発行するという悪循環が続き残高が増えてきたのです。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このようにして膨大になった国債残高が我が国の財政を圧迫し、将来の世代に大きな負担を残すこととなります。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82040399"/>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我が国の公債残高</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７．公債残高の状況</a:t>
            </a:r>
          </a:p>
        </p:txBody>
      </p:sp>
      <p:graphicFrame>
        <p:nvGraphicFramePr>
          <p:cNvPr id="7" name="グラフ 6">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2039281747"/>
              </p:ext>
            </p:extLst>
          </p:nvPr>
        </p:nvGraphicFramePr>
        <p:xfrm>
          <a:off x="539552" y="1365041"/>
          <a:ext cx="7516783" cy="349870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11768" y="4941168"/>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令和７年度末は見込み額</a:t>
            </a:r>
          </a:p>
        </p:txBody>
      </p:sp>
      <p:sp>
        <p:nvSpPr>
          <p:cNvPr id="10" name="正方形/長方形 9"/>
          <p:cNvSpPr/>
          <p:nvPr/>
        </p:nvSpPr>
        <p:spPr bwMode="auto">
          <a:xfrm>
            <a:off x="1510604" y="2252729"/>
            <a:ext cx="2887169" cy="528200"/>
          </a:xfrm>
          <a:prstGeom prst="rect">
            <a:avLst/>
          </a:prstGeom>
          <a:ln w="3175">
            <a:solidFill>
              <a:srgbClr val="6699FF"/>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令和７</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年度末公債残高　見込み</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400" b="1" noProof="0" dirty="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1,129</a:t>
            </a:r>
            <a:r>
              <a:rPr kumimoji="1" lang="ja-JP" altLang="en-US" sz="1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12" name="四角形吹き出し 11"/>
          <p:cNvSpPr/>
          <p:nvPr/>
        </p:nvSpPr>
        <p:spPr>
          <a:xfrm>
            <a:off x="1408384" y="1684871"/>
            <a:ext cx="3091608" cy="504056"/>
          </a:xfrm>
          <a:prstGeom prst="wedgeRectCallout">
            <a:avLst>
              <a:gd name="adj1" fmla="val 126281"/>
              <a:gd name="adj2" fmla="val -119769"/>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一般会計税収の約</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年分に相当</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（令和７年度一般会計税収予算額：約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78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p>
        </p:txBody>
      </p:sp>
      <p:sp>
        <p:nvSpPr>
          <p:cNvPr id="14" name="テキスト ボックス 13"/>
          <p:cNvSpPr txBox="1"/>
          <p:nvPr/>
        </p:nvSpPr>
        <p:spPr>
          <a:xfrm>
            <a:off x="6660232" y="1007746"/>
            <a:ext cx="1926441" cy="24929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400" b="1" noProof="0" dirty="0">
                <a:solidFill>
                  <a:srgbClr val="FF0000"/>
                </a:solidFill>
                <a:latin typeface="HG丸ｺﾞｼｯｸM-PRO" panose="020F0600000000000000" pitchFamily="50" charset="-128"/>
                <a:ea typeface="HG丸ｺﾞｼｯｸM-PRO" panose="020F0600000000000000" pitchFamily="50" charset="-128"/>
              </a:rPr>
              <a:t>1,129</a:t>
            </a: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兆円　</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復興債残高　　</a:t>
            </a:r>
            <a:r>
              <a:rPr kumimoji="1" lang="en-US" altLang="ja-JP" sz="1200" b="1" dirty="0">
                <a:solidFill>
                  <a:srgbClr val="00B050"/>
                </a:solidFill>
                <a:latin typeface="HG丸ｺﾞｼｯｸM-PRO" panose="020F0600000000000000" pitchFamily="50" charset="-128"/>
                <a:ea typeface="HG丸ｺﾞｼｯｸM-PRO" panose="020F0600000000000000" pitchFamily="50" charset="-128"/>
              </a:rPr>
              <a:t>5</a:t>
            </a:r>
            <a:r>
              <a:rPr kumimoji="1" lang="ja-JP" altLang="en-US"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建設</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残高　</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306</a:t>
            </a: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特例</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残高　</a:t>
            </a:r>
            <a:r>
              <a:rPr kumimoji="1" lang="en-US" altLang="ja-JP"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818</a:t>
            </a:r>
            <a:r>
              <a:rPr kumimoji="1" lang="ja-JP" altLang="en-US"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兆円</a:t>
            </a:r>
          </a:p>
        </p:txBody>
      </p:sp>
      <p:sp>
        <p:nvSpPr>
          <p:cNvPr id="15" name="テキスト ボックス 14"/>
          <p:cNvSpPr txBox="1"/>
          <p:nvPr/>
        </p:nvSpPr>
        <p:spPr>
          <a:xfrm>
            <a:off x="5940488" y="4941168"/>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7" name="テキスト ボックス 16"/>
          <p:cNvSpPr txBox="1"/>
          <p:nvPr/>
        </p:nvSpPr>
        <p:spPr>
          <a:xfrm>
            <a:off x="683568" y="960983"/>
            <a:ext cx="403224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dirty="0">
                <a:solidFill>
                  <a:prstClr val="black"/>
                </a:solidFill>
                <a:latin typeface="UD デジタル 教科書体 NP-R" panose="02020400000000000000" pitchFamily="18" charset="-128"/>
                <a:ea typeface="UD デジタル 教科書体 NP-R" panose="02020400000000000000" pitchFamily="18" charset="-128"/>
              </a:rPr>
              <a:t>公債残高の推移（令和７年度）</a:t>
            </a:r>
            <a:endParaRPr kumimoji="1" lang="ja-JP" altLang="en-US" sz="15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8" name="テキスト ボックス 5">
            <a:extLst>
              <a:ext uri="{FF2B5EF4-FFF2-40B4-BE49-F238E27FC236}">
                <a16:creationId xmlns:a16="http://schemas.microsoft.com/office/drawing/2014/main" id="{CF3B815D-54E4-4B2E-B23B-EF96695F4957}"/>
              </a:ext>
            </a:extLst>
          </p:cNvPr>
          <p:cNvSpPr txBox="1">
            <a:spLocks noChangeArrowheads="1"/>
          </p:cNvSpPr>
          <p:nvPr/>
        </p:nvSpPr>
        <p:spPr bwMode="auto">
          <a:xfrm>
            <a:off x="7642287" y="4596542"/>
            <a:ext cx="25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i="0" u="none" strike="noStrike" kern="1200" cap="none" spc="0" normalizeH="0" baseline="0" noProof="0" dirty="0">
                <a:ln>
                  <a:noFill/>
                </a:ln>
                <a:solidFill>
                  <a:schemeClr val="tx1">
                    <a:lumMod val="65000"/>
                    <a:lumOff val="35000"/>
                  </a:schemeClr>
                </a:solidFill>
                <a:effectLst/>
                <a:uLnTx/>
                <a:uFillTx/>
                <a:latin typeface="+mn-lt"/>
                <a:ea typeface="HG丸ｺﾞｼｯｸM-PRO" panose="020F0600000000000000" pitchFamily="50" charset="-128"/>
                <a:cs typeface="Calibri" panose="020F0502020204030204" pitchFamily="34" charset="0"/>
              </a:rPr>
              <a:t>7</a:t>
            </a:r>
          </a:p>
        </p:txBody>
      </p:sp>
    </p:spTree>
    <p:extLst>
      <p:ext uri="{BB962C8B-B14F-4D97-AF65-F5344CB8AC3E}">
        <p14:creationId xmlns:p14="http://schemas.microsoft.com/office/powerpoint/2010/main" val="166246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1053208"/>
            <a:ext cx="7272808" cy="42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46892" y="83671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国民負担率と老年人口比率の国際比較</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03849364"/>
              </p:ext>
            </p:extLst>
          </p:nvPr>
        </p:nvGraphicFramePr>
        <p:xfrm>
          <a:off x="176400" y="4861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国民負担率の国際比較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9505" y="5301208"/>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国民負担率とは、国民が租税（税金）や社会保障（年金・健康保険料など）を年間どのくらい負担したかという度合いを示す指標です。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図を見てみると、フランスは負担率が高く、アメリカは低い状況にあります。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また租税で負担しているか社会保障で負担しているかについて見てみると、ドイツのように租税と社会保障が半々に近い国もあればアメリカのように社会保障負担が少ない国もあります。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55" name="グラフ 54">
            <a:extLst>
              <a:ext uri="{FF2B5EF4-FFF2-40B4-BE49-F238E27FC236}">
                <a16:creationId xmlns:a16="http://schemas.microsoft.com/office/drawing/2014/main" id="{CB05397F-5E46-4739-B402-3FD80B9E774E}"/>
              </a:ext>
            </a:extLst>
          </p:cNvPr>
          <p:cNvGraphicFramePr/>
          <p:nvPr>
            <p:extLst>
              <p:ext uri="{D42A27DB-BD31-4B8C-83A1-F6EECF244321}">
                <p14:modId xmlns:p14="http://schemas.microsoft.com/office/powerpoint/2010/main" val="2529721379"/>
              </p:ext>
            </p:extLst>
          </p:nvPr>
        </p:nvGraphicFramePr>
        <p:xfrm>
          <a:off x="1979712" y="1923266"/>
          <a:ext cx="5328592" cy="2189782"/>
        </p:xfrm>
        <a:graphic>
          <a:graphicData uri="http://schemas.openxmlformats.org/drawingml/2006/chart">
            <c:chart xmlns:c="http://schemas.openxmlformats.org/drawingml/2006/chart" xmlns:r="http://schemas.openxmlformats.org/officeDocument/2006/relationships" r:id="rId2"/>
          </a:graphicData>
        </a:graphic>
      </p:graphicFrame>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grpSp>
        <p:nvGrpSpPr>
          <p:cNvPr id="101" name="グループ化 100"/>
          <p:cNvGrpSpPr/>
          <p:nvPr/>
        </p:nvGrpSpPr>
        <p:grpSpPr>
          <a:xfrm>
            <a:off x="683568" y="1196752"/>
            <a:ext cx="7632848" cy="4135332"/>
            <a:chOff x="84542" y="1093613"/>
            <a:chExt cx="7380521" cy="4135332"/>
          </a:xfrm>
        </p:grpSpPr>
        <p:sp>
          <p:nvSpPr>
            <p:cNvPr id="103" name="角丸四角形吹き出し 102"/>
            <p:cNvSpPr/>
            <p:nvPr/>
          </p:nvSpPr>
          <p:spPr>
            <a:xfrm>
              <a:off x="1448730" y="1210514"/>
              <a:ext cx="1269639" cy="511351"/>
            </a:xfrm>
            <a:prstGeom prst="wedgeRoundRectCallout">
              <a:avLst>
                <a:gd name="adj1" fmla="val -23285"/>
                <a:gd name="adj2" fmla="val 78662"/>
                <a:gd name="adj3" fmla="val 16667"/>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050" b="1" dirty="0">
                  <a:latin typeface="Yu Gothic UI" panose="020B0500000000000000" pitchFamily="50" charset="-128"/>
                  <a:ea typeface="Yu Gothic UI" panose="020B0500000000000000" pitchFamily="50" charset="-128"/>
                </a:rPr>
                <a:t>国民負担率</a:t>
              </a:r>
              <a:endParaRPr kumimoji="1" lang="en-US" altLang="ja-JP" sz="1050" b="1" dirty="0">
                <a:latin typeface="Yu Gothic UI" panose="020B0500000000000000" pitchFamily="50" charset="-128"/>
                <a:ea typeface="Yu Gothic UI" panose="020B0500000000000000" pitchFamily="50" charset="-128"/>
              </a:endParaRPr>
            </a:p>
            <a:p>
              <a:pPr algn="ctr"/>
              <a:r>
                <a:rPr kumimoji="1" lang="ja-JP" altLang="en-US" sz="900" b="1" dirty="0">
                  <a:latin typeface="Yu Gothic UI" panose="020B0500000000000000" pitchFamily="50" charset="-128"/>
                  <a:ea typeface="Yu Gothic UI" panose="020B0500000000000000" pitchFamily="50" charset="-128"/>
                </a:rPr>
                <a:t>（租税負担率</a:t>
              </a:r>
              <a:endParaRPr kumimoji="1" lang="en-US" altLang="ja-JP" sz="900" b="1" dirty="0">
                <a:latin typeface="Yu Gothic UI" panose="020B0500000000000000" pitchFamily="50" charset="-128"/>
                <a:ea typeface="Yu Gothic UI" panose="020B0500000000000000" pitchFamily="50" charset="-128"/>
              </a:endParaRPr>
            </a:p>
            <a:p>
              <a:pPr algn="ctr"/>
              <a:r>
                <a:rPr kumimoji="1" lang="ja-JP" altLang="en-US" sz="900" b="1" dirty="0">
                  <a:latin typeface="Yu Gothic UI" panose="020B0500000000000000" pitchFamily="50" charset="-128"/>
                  <a:ea typeface="Yu Gothic UI" panose="020B0500000000000000" pitchFamily="50" charset="-128"/>
                </a:rPr>
                <a:t>＋社会保障負担率）</a:t>
              </a:r>
            </a:p>
          </p:txBody>
        </p:sp>
        <p:sp>
          <p:nvSpPr>
            <p:cNvPr id="104" name="テキスト ボックス 34"/>
            <p:cNvSpPr txBox="1">
              <a:spLocks noChangeArrowheads="1"/>
            </p:cNvSpPr>
            <p:nvPr/>
          </p:nvSpPr>
          <p:spPr bwMode="auto">
            <a:xfrm>
              <a:off x="862488" y="1649291"/>
              <a:ext cx="650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5" name="テキスト ボックス 2"/>
            <p:cNvSpPr txBox="1">
              <a:spLocks noChangeArrowheads="1"/>
            </p:cNvSpPr>
            <p:nvPr/>
          </p:nvSpPr>
          <p:spPr bwMode="auto">
            <a:xfrm>
              <a:off x="2881650" y="4998113"/>
              <a:ext cx="45834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9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106" name="Picture 3" descr="C:\Users\takahashi\Desktop\fl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825" y="3770028"/>
              <a:ext cx="4549016" cy="613950"/>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34"/>
            <p:cNvSpPr txBox="1">
              <a:spLocks noChangeArrowheads="1"/>
            </p:cNvSpPr>
            <p:nvPr/>
          </p:nvSpPr>
          <p:spPr bwMode="auto">
            <a:xfrm>
              <a:off x="865784" y="4224813"/>
              <a:ext cx="681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8" name="テキスト ボックス 5">
              <a:extLst>
                <a:ext uri="{FF2B5EF4-FFF2-40B4-BE49-F238E27FC236}">
                  <a16:creationId xmlns:a16="http://schemas.microsoft.com/office/drawing/2014/main" id="{97F4E123-5B76-4559-A60F-D3BF7E86831B}"/>
                </a:ext>
              </a:extLst>
            </p:cNvPr>
            <p:cNvSpPr txBox="1">
              <a:spLocks noChangeArrowheads="1"/>
            </p:cNvSpPr>
            <p:nvPr/>
          </p:nvSpPr>
          <p:spPr bwMode="auto">
            <a:xfrm>
              <a:off x="84542" y="2766120"/>
              <a:ext cx="1365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年度実績</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800" dirty="0">
                  <a:solidFill>
                    <a:prstClr val="black"/>
                  </a:solidFill>
                  <a:latin typeface="HG丸ｺﾞｼｯｸM-PRO" panose="020F0600000000000000" pitchFamily="50" charset="-128"/>
                  <a:ea typeface="HG丸ｺﾞｼｯｸM-PRO" panose="020F0600000000000000" pitchFamily="50" charset="-128"/>
                </a:rPr>
                <a:t>（諸外国は</a:t>
              </a:r>
              <a:r>
                <a:rPr lang="en-US" altLang="ja-JP" sz="800" dirty="0">
                  <a:solidFill>
                    <a:prstClr val="black"/>
                  </a:solidFill>
                  <a:latin typeface="HG丸ｺﾞｼｯｸM-PRO" panose="020F0600000000000000" pitchFamily="50" charset="-128"/>
                  <a:ea typeface="HG丸ｺﾞｼｯｸM-PRO" panose="020F0600000000000000" pitchFamily="50" charset="-128"/>
                </a:rPr>
                <a:t>2022</a:t>
              </a:r>
              <a:r>
                <a:rPr lang="ja-JP" altLang="en-US" sz="800" dirty="0">
                  <a:solidFill>
                    <a:prstClr val="black"/>
                  </a:solidFill>
                  <a:latin typeface="HG丸ｺﾞｼｯｸM-PRO" panose="020F0600000000000000" pitchFamily="50" charset="-128"/>
                  <a:ea typeface="HG丸ｺﾞｼｯｸM-PRO" panose="020F0600000000000000" pitchFamily="50" charset="-128"/>
                </a:rPr>
                <a:t>年実績）</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9"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379731" y="4987079"/>
              <a:ext cx="1149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800" dirty="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a:solidFill>
                    <a:prstClr val="black"/>
                  </a:solidFill>
                  <a:latin typeface="HG丸ｺﾞｼｯｸM-PRO" panose="020F0600000000000000" pitchFamily="50" charset="-128"/>
                  <a:ea typeface="HG丸ｺﾞｼｯｸM-PRO" panose="020F0600000000000000" pitchFamily="50" charset="-128"/>
                </a:rPr>
                <a:t>年</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bwMode="auto">
            <a:xfrm>
              <a:off x="4162663" y="2065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55.9</a:t>
              </a:r>
              <a:endParaRPr kumimoji="1" lang="ja-JP" altLang="en-US" sz="900" dirty="0">
                <a:solidFill>
                  <a:schemeClr val="tx1"/>
                </a:solidFill>
              </a:endParaRPr>
            </a:p>
          </p:txBody>
        </p:sp>
        <p:sp>
          <p:nvSpPr>
            <p:cNvPr id="111" name="正方形/長方形 110"/>
            <p:cNvSpPr/>
            <p:nvPr/>
          </p:nvSpPr>
          <p:spPr bwMode="auto">
            <a:xfrm>
              <a:off x="4958471" y="2065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55.5</a:t>
              </a:r>
              <a:endParaRPr kumimoji="1" lang="ja-JP" altLang="en-US" sz="900" dirty="0">
                <a:solidFill>
                  <a:schemeClr val="tx1"/>
                </a:solidFill>
              </a:endParaRPr>
            </a:p>
          </p:txBody>
        </p:sp>
        <p:sp>
          <p:nvSpPr>
            <p:cNvPr id="112" name="正方形/長方形 111"/>
            <p:cNvSpPr/>
            <p:nvPr/>
          </p:nvSpPr>
          <p:spPr bwMode="auto">
            <a:xfrm>
              <a:off x="5724374" y="1813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68.1</a:t>
              </a:r>
              <a:endParaRPr kumimoji="1" lang="ja-JP" altLang="en-US" sz="900" dirty="0">
                <a:solidFill>
                  <a:schemeClr val="tx1"/>
                </a:solidFill>
              </a:endParaRPr>
            </a:p>
          </p:txBody>
        </p:sp>
        <p:sp>
          <p:nvSpPr>
            <p:cNvPr id="113" name="正方形/長方形 112"/>
            <p:cNvSpPr/>
            <p:nvPr/>
          </p:nvSpPr>
          <p:spPr bwMode="auto">
            <a:xfrm>
              <a:off x="1825231" y="2209765"/>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48.4</a:t>
              </a:r>
              <a:endParaRPr kumimoji="1" lang="ja-JP" altLang="en-US" sz="900" dirty="0">
                <a:solidFill>
                  <a:schemeClr val="tx1"/>
                </a:solidFill>
              </a:endParaRPr>
            </a:p>
          </p:txBody>
        </p:sp>
        <p:sp>
          <p:nvSpPr>
            <p:cNvPr id="114" name="正方形/長方形 113"/>
            <p:cNvSpPr/>
            <p:nvPr/>
          </p:nvSpPr>
          <p:spPr bwMode="auto">
            <a:xfrm>
              <a:off x="2591134" y="2497797"/>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36.4</a:t>
              </a:r>
              <a:endParaRPr kumimoji="1" lang="ja-JP" altLang="en-US" sz="900" dirty="0">
                <a:solidFill>
                  <a:schemeClr val="tx1"/>
                </a:solidFill>
              </a:endParaRPr>
            </a:p>
          </p:txBody>
        </p:sp>
        <p:sp>
          <p:nvSpPr>
            <p:cNvPr id="115" name="正方形/長方形 114"/>
            <p:cNvSpPr/>
            <p:nvPr/>
          </p:nvSpPr>
          <p:spPr bwMode="auto">
            <a:xfrm>
              <a:off x="3395658" y="2245797"/>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49.7</a:t>
              </a:r>
              <a:endParaRPr kumimoji="1" lang="ja-JP" altLang="en-US" sz="900" dirty="0">
                <a:solidFill>
                  <a:schemeClr val="tx1"/>
                </a:solidFill>
              </a:endParaRPr>
            </a:p>
          </p:txBody>
        </p:sp>
        <p:graphicFrame>
          <p:nvGraphicFramePr>
            <p:cNvPr id="116" name="グラフ 115"/>
            <p:cNvGraphicFramePr/>
            <p:nvPr>
              <p:extLst>
                <p:ext uri="{D42A27DB-BD31-4B8C-83A1-F6EECF244321}">
                  <p14:modId xmlns:p14="http://schemas.microsoft.com/office/powerpoint/2010/main" val="3147500352"/>
                </p:ext>
              </p:extLst>
            </p:nvPr>
          </p:nvGraphicFramePr>
          <p:xfrm>
            <a:off x="1330297" y="4163574"/>
            <a:ext cx="5159981" cy="919457"/>
          </p:xfrm>
          <a:graphic>
            <a:graphicData uri="http://schemas.openxmlformats.org/drawingml/2006/chart">
              <c:chart xmlns:c="http://schemas.openxmlformats.org/drawingml/2006/chart" xmlns:r="http://schemas.openxmlformats.org/officeDocument/2006/relationships" r:id="rId4"/>
            </a:graphicData>
          </a:graphic>
        </p:graphicFrame>
        <p:grpSp>
          <p:nvGrpSpPr>
            <p:cNvPr id="117" name="グループ化 116"/>
            <p:cNvGrpSpPr/>
            <p:nvPr/>
          </p:nvGrpSpPr>
          <p:grpSpPr>
            <a:xfrm>
              <a:off x="2833421" y="1101369"/>
              <a:ext cx="997649" cy="678085"/>
              <a:chOff x="3449255" y="638151"/>
              <a:chExt cx="997649" cy="678085"/>
            </a:xfrm>
          </p:grpSpPr>
          <p:pic>
            <p:nvPicPr>
              <p:cNvPr id="138" name="図 137"/>
              <p:cNvPicPr>
                <a:picLocks noChangeAspect="1"/>
              </p:cNvPicPr>
              <p:nvPr/>
            </p:nvPicPr>
            <p:blipFill>
              <a:blip r:embed="rId5"/>
              <a:stretch>
                <a:fillRect/>
              </a:stretch>
            </p:blipFill>
            <p:spPr>
              <a:xfrm>
                <a:off x="3449255" y="673767"/>
                <a:ext cx="209033" cy="180000"/>
              </a:xfrm>
              <a:prstGeom prst="rect">
                <a:avLst/>
              </a:prstGeom>
            </p:spPr>
          </p:pic>
          <p:sp>
            <p:nvSpPr>
              <p:cNvPr id="139" name="テキスト ボックス 138"/>
              <p:cNvSpPr txBox="1"/>
              <p:nvPr/>
            </p:nvSpPr>
            <p:spPr>
              <a:xfrm>
                <a:off x="3556917" y="638151"/>
                <a:ext cx="889987" cy="25200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租税負担率</a:t>
                </a:r>
              </a:p>
            </p:txBody>
          </p:sp>
          <p:grpSp>
            <p:nvGrpSpPr>
              <p:cNvPr id="140" name="グループ化 139"/>
              <p:cNvGrpSpPr/>
              <p:nvPr/>
            </p:nvGrpSpPr>
            <p:grpSpPr>
              <a:xfrm>
                <a:off x="3471570" y="869670"/>
                <a:ext cx="959767" cy="446566"/>
                <a:chOff x="4461787" y="1079319"/>
                <a:chExt cx="1023425" cy="446566"/>
              </a:xfrm>
            </p:grpSpPr>
            <p:sp>
              <p:nvSpPr>
                <p:cNvPr id="141" name="テキスト ボックス 140"/>
                <p:cNvSpPr txBox="1"/>
                <p:nvPr/>
              </p:nvSpPr>
              <p:spPr>
                <a:xfrm>
                  <a:off x="4578991" y="1263085"/>
                  <a:ext cx="798052"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nvGrpSpPr>
                <p:cNvPr id="142" name="グループ化 141"/>
                <p:cNvGrpSpPr/>
                <p:nvPr/>
              </p:nvGrpSpPr>
              <p:grpSpPr>
                <a:xfrm>
                  <a:off x="4461787" y="1079319"/>
                  <a:ext cx="1023425" cy="403861"/>
                  <a:chOff x="4461787" y="1079319"/>
                  <a:chExt cx="1023425" cy="403861"/>
                </a:xfrm>
              </p:grpSpPr>
              <p:sp>
                <p:nvSpPr>
                  <p:cNvPr id="143" name="テキスト ボックス 142"/>
                  <p:cNvSpPr txBox="1"/>
                  <p:nvPr/>
                </p:nvSpPr>
                <p:spPr>
                  <a:xfrm>
                    <a:off x="4461787" y="1079319"/>
                    <a:ext cx="1023425" cy="253916"/>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国税＋地方税</a:t>
                    </a:r>
                  </a:p>
                </p:txBody>
              </p:sp>
              <p:sp>
                <p:nvSpPr>
                  <p:cNvPr id="144" name="角丸四角形 143"/>
                  <p:cNvSpPr/>
                  <p:nvPr/>
                </p:nvSpPr>
                <p:spPr>
                  <a:xfrm>
                    <a:off x="4499430" y="1116332"/>
                    <a:ext cx="92796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45" name="直線コネクタ 144"/>
                  <p:cNvCxnSpPr/>
                  <p:nvPr/>
                </p:nvCxnSpPr>
                <p:spPr>
                  <a:xfrm>
                    <a:off x="4535568" y="1297090"/>
                    <a:ext cx="844531" cy="0"/>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118" name="グループ化 117"/>
            <p:cNvGrpSpPr/>
            <p:nvPr/>
          </p:nvGrpSpPr>
          <p:grpSpPr>
            <a:xfrm>
              <a:off x="3910287" y="1093613"/>
              <a:ext cx="1297675" cy="692134"/>
              <a:chOff x="5412161" y="659424"/>
              <a:chExt cx="1297675" cy="692134"/>
            </a:xfrm>
          </p:grpSpPr>
          <p:sp>
            <p:nvSpPr>
              <p:cNvPr id="130" name="テキスト ボックス 129"/>
              <p:cNvSpPr txBox="1"/>
              <p:nvPr/>
            </p:nvSpPr>
            <p:spPr>
              <a:xfrm>
                <a:off x="5537720" y="659424"/>
                <a:ext cx="1172116" cy="25200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社会保障負担率</a:t>
                </a:r>
              </a:p>
            </p:txBody>
          </p:sp>
          <p:pic>
            <p:nvPicPr>
              <p:cNvPr id="131" name="図 130"/>
              <p:cNvPicPr>
                <a:picLocks noChangeAspect="1"/>
              </p:cNvPicPr>
              <p:nvPr/>
            </p:nvPicPr>
            <p:blipFill>
              <a:blip r:embed="rId6"/>
              <a:stretch>
                <a:fillRect/>
              </a:stretch>
            </p:blipFill>
            <p:spPr>
              <a:xfrm>
                <a:off x="5412161" y="702827"/>
                <a:ext cx="209033" cy="180000"/>
              </a:xfrm>
              <a:prstGeom prst="rect">
                <a:avLst/>
              </a:prstGeom>
            </p:spPr>
          </p:pic>
          <p:grpSp>
            <p:nvGrpSpPr>
              <p:cNvPr id="132" name="グループ化 131"/>
              <p:cNvGrpSpPr/>
              <p:nvPr/>
            </p:nvGrpSpPr>
            <p:grpSpPr>
              <a:xfrm>
                <a:off x="5581601" y="901801"/>
                <a:ext cx="991363" cy="449757"/>
                <a:chOff x="4576118" y="1087650"/>
                <a:chExt cx="991363" cy="449757"/>
              </a:xfrm>
            </p:grpSpPr>
            <p:grpSp>
              <p:nvGrpSpPr>
                <p:cNvPr id="133" name="グループ化 132"/>
                <p:cNvGrpSpPr/>
                <p:nvPr/>
              </p:nvGrpSpPr>
              <p:grpSpPr>
                <a:xfrm>
                  <a:off x="4576118" y="1087650"/>
                  <a:ext cx="991363" cy="397071"/>
                  <a:chOff x="4576118" y="1087650"/>
                  <a:chExt cx="991363" cy="397071"/>
                </a:xfrm>
              </p:grpSpPr>
              <p:sp>
                <p:nvSpPr>
                  <p:cNvPr id="135" name="角丸四角形 134"/>
                  <p:cNvSpPr/>
                  <p:nvPr/>
                </p:nvSpPr>
                <p:spPr>
                  <a:xfrm>
                    <a:off x="4646766" y="1117873"/>
                    <a:ext cx="87024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0</a:t>
                    </a:r>
                    <a:endParaRPr kumimoji="1" lang="ja-JP" altLang="en-US" sz="1400" dirty="0"/>
                  </a:p>
                </p:txBody>
              </p:sp>
              <p:cxnSp>
                <p:nvCxnSpPr>
                  <p:cNvPr id="136" name="直線コネクタ 135"/>
                  <p:cNvCxnSpPr/>
                  <p:nvPr/>
                </p:nvCxnSpPr>
                <p:spPr>
                  <a:xfrm>
                    <a:off x="4700914" y="1305269"/>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4576118" y="1087650"/>
                    <a:ext cx="991363" cy="261610"/>
                  </a:xfrm>
                  <a:prstGeom prst="rect">
                    <a:avLst/>
                  </a:prstGeom>
                  <a:noFill/>
                </p:spPr>
                <p:txBody>
                  <a:bodyPr wrap="square" rtlCol="0">
                    <a:spAutoFit/>
                  </a:bodyPr>
                  <a:lstStyle/>
                  <a:p>
                    <a:pPr algn="ctr"/>
                    <a:r>
                      <a:rPr kumimoji="1" lang="ja-JP" altLang="en-US" sz="1050" dirty="0">
                        <a:latin typeface="Yu Gothic UI" panose="020B0500000000000000" pitchFamily="50" charset="-128"/>
                        <a:ea typeface="Yu Gothic UI" panose="020B0500000000000000" pitchFamily="50" charset="-128"/>
                      </a:rPr>
                      <a:t>社会保険料</a:t>
                    </a:r>
                  </a:p>
                </p:txBody>
              </p:sp>
            </p:grpSp>
            <p:sp>
              <p:nvSpPr>
                <p:cNvPr id="134" name="テキスト ボックス 133"/>
                <p:cNvSpPr txBox="1"/>
                <p:nvPr/>
              </p:nvSpPr>
              <p:spPr>
                <a:xfrm>
                  <a:off x="4704452" y="1274607"/>
                  <a:ext cx="748413"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grpSp>
        <p:grpSp>
          <p:nvGrpSpPr>
            <p:cNvPr id="119" name="グループ化 118"/>
            <p:cNvGrpSpPr/>
            <p:nvPr/>
          </p:nvGrpSpPr>
          <p:grpSpPr>
            <a:xfrm>
              <a:off x="5265212" y="1107436"/>
              <a:ext cx="1720909" cy="664649"/>
              <a:chOff x="7049296" y="686884"/>
              <a:chExt cx="1720909" cy="664649"/>
            </a:xfrm>
          </p:grpSpPr>
          <p:pic>
            <p:nvPicPr>
              <p:cNvPr id="122" name="図 121"/>
              <p:cNvPicPr>
                <a:picLocks noChangeAspect="1"/>
              </p:cNvPicPr>
              <p:nvPr/>
            </p:nvPicPr>
            <p:blipFill>
              <a:blip r:embed="rId7"/>
              <a:stretch>
                <a:fillRect/>
              </a:stretch>
            </p:blipFill>
            <p:spPr>
              <a:xfrm>
                <a:off x="7049296" y="724809"/>
                <a:ext cx="211765" cy="180000"/>
              </a:xfrm>
              <a:prstGeom prst="rect">
                <a:avLst/>
              </a:prstGeom>
            </p:spPr>
          </p:pic>
          <p:sp>
            <p:nvSpPr>
              <p:cNvPr id="123" name="テキスト ボックス 122"/>
              <p:cNvSpPr txBox="1"/>
              <p:nvPr/>
            </p:nvSpPr>
            <p:spPr>
              <a:xfrm>
                <a:off x="7188185" y="686884"/>
                <a:ext cx="1582020"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財政赤字対国民所得比</a:t>
                </a:r>
              </a:p>
            </p:txBody>
          </p:sp>
          <p:grpSp>
            <p:nvGrpSpPr>
              <p:cNvPr id="124" name="グループ化 123"/>
              <p:cNvGrpSpPr/>
              <p:nvPr/>
            </p:nvGrpSpPr>
            <p:grpSpPr>
              <a:xfrm>
                <a:off x="7299576" y="907197"/>
                <a:ext cx="870248" cy="444336"/>
                <a:chOff x="4660833" y="1093769"/>
                <a:chExt cx="870248" cy="444336"/>
              </a:xfrm>
            </p:grpSpPr>
            <p:sp>
              <p:nvSpPr>
                <p:cNvPr id="126" name="テキスト ボックス 125"/>
                <p:cNvSpPr txBox="1"/>
                <p:nvPr/>
              </p:nvSpPr>
              <p:spPr>
                <a:xfrm>
                  <a:off x="4721493" y="1275305"/>
                  <a:ext cx="748413"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nvGrpSpPr>
                <p:cNvPr id="125" name="グループ化 124"/>
                <p:cNvGrpSpPr/>
                <p:nvPr/>
              </p:nvGrpSpPr>
              <p:grpSpPr>
                <a:xfrm>
                  <a:off x="4660833" y="1093769"/>
                  <a:ext cx="870248" cy="398004"/>
                  <a:chOff x="4660833" y="1093769"/>
                  <a:chExt cx="870248" cy="398004"/>
                </a:xfrm>
              </p:grpSpPr>
              <p:sp>
                <p:nvSpPr>
                  <p:cNvPr id="127" name="角丸四角形 126"/>
                  <p:cNvSpPr/>
                  <p:nvPr/>
                </p:nvSpPr>
                <p:spPr>
                  <a:xfrm>
                    <a:off x="4660833" y="1124925"/>
                    <a:ext cx="87024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29" name="テキスト ボックス 128"/>
                  <p:cNvSpPr txBox="1"/>
                  <p:nvPr/>
                </p:nvSpPr>
                <p:spPr>
                  <a:xfrm>
                    <a:off x="4728570" y="1093769"/>
                    <a:ext cx="748923" cy="26161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財政赤字</a:t>
                    </a:r>
                  </a:p>
                </p:txBody>
              </p:sp>
              <p:cxnSp>
                <p:nvCxnSpPr>
                  <p:cNvPr id="128" name="直線コネクタ 127"/>
                  <p:cNvCxnSpPr/>
                  <p:nvPr/>
                </p:nvCxnSpPr>
                <p:spPr>
                  <a:xfrm>
                    <a:off x="4721493" y="1308349"/>
                    <a:ext cx="756000" cy="0"/>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120" name="テキスト ボックス 119"/>
            <p:cNvSpPr txBox="1"/>
            <p:nvPr/>
          </p:nvSpPr>
          <p:spPr>
            <a:xfrm>
              <a:off x="585015" y="1946083"/>
              <a:ext cx="369332" cy="853760"/>
            </a:xfrm>
            <a:prstGeom prst="rect">
              <a:avLst/>
            </a:prstGeom>
            <a:noFill/>
          </p:spPr>
          <p:txBody>
            <a:bodyPr vert="eaVert"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国民負担率</a:t>
              </a:r>
            </a:p>
          </p:txBody>
        </p:sp>
        <p:sp>
          <p:nvSpPr>
            <p:cNvPr id="121" name="テキスト ボックス 120"/>
            <p:cNvSpPr txBox="1"/>
            <p:nvPr/>
          </p:nvSpPr>
          <p:spPr>
            <a:xfrm>
              <a:off x="497995" y="4007131"/>
              <a:ext cx="553998" cy="1006045"/>
            </a:xfrm>
            <a:prstGeom prst="rect">
              <a:avLst/>
            </a:prstGeom>
            <a:noFill/>
          </p:spPr>
          <p:txBody>
            <a:bodyPr vert="eaVert"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65</a:t>
              </a:r>
              <a:r>
                <a:rPr kumimoji="1" lang="ja-JP" altLang="en-US" sz="1200" b="1" dirty="0">
                  <a:latin typeface="ＭＳ Ｐゴシック" panose="020B0600070205080204" pitchFamily="50" charset="-128"/>
                  <a:ea typeface="ＭＳ Ｐゴシック" panose="020B0600070205080204" pitchFamily="50" charset="-128"/>
                </a:rPr>
                <a:t>歳以上）</a:t>
              </a:r>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老年人口比率</a:t>
              </a:r>
            </a:p>
          </p:txBody>
        </p:sp>
      </p:grpSp>
    </p:spTree>
    <p:extLst>
      <p:ext uri="{BB962C8B-B14F-4D97-AF65-F5344CB8AC3E}">
        <p14:creationId xmlns:p14="http://schemas.microsoft.com/office/powerpoint/2010/main" val="46341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273309" y="2406467"/>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債務残高の国際比較（対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87836049"/>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債務残高の国際比較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4970" y="932595"/>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国や地方が抱えている借金の残高を国内総生産（</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）と比較して考える指標を債務残高対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比といい、経済規模に対する国・地方の債務の大きさを図る指標として、財政の健全化を図る上で重要視されています。国及び地方の債務残高を</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（国内総生産）と比べてみると、主要先進国は増加傾向にあり、令和</a:t>
            </a:r>
            <a:r>
              <a:rPr lang="en-US" altLang="ja-JP" sz="1517" dirty="0">
                <a:latin typeface="UD デジタル 教科書体 NP-R" panose="02020400000000000000" pitchFamily="18" charset="-128"/>
                <a:ea typeface="UD デジタル 教科書体 NP-R" panose="02020400000000000000" pitchFamily="18" charset="-128"/>
              </a:rPr>
              <a:t>2</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2020</a:t>
            </a:r>
            <a:r>
              <a:rPr lang="ja-JP" altLang="en-US" sz="1517" dirty="0">
                <a:latin typeface="UD デジタル 教科書体 NP-R" panose="02020400000000000000" pitchFamily="18" charset="-128"/>
                <a:ea typeface="UD デジタル 教科書体 NP-R" panose="02020400000000000000" pitchFamily="18" charset="-128"/>
              </a:rPr>
              <a:t>）年以降は新型コロナウイルス感染症の影響により悪化しています。中でも、日本は主要先進国中最悪の水準になっています。</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2922275" y="6505663"/>
            <a:ext cx="6221725"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出典：財務省</a:t>
            </a:r>
            <a:r>
              <a:rPr lang="en-US" altLang="ja-JP" sz="1156" dirty="0">
                <a:latin typeface="UD デジタル 教科書体 NP-R" panose="02020400000000000000" pitchFamily="18" charset="-128"/>
                <a:ea typeface="UD デジタル 教科書体 NP-R" panose="02020400000000000000" pitchFamily="18" charset="-128"/>
              </a:rPr>
              <a:t>HP</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sp>
        <p:nvSpPr>
          <p:cNvPr id="13" name="正方形/長方形 12"/>
          <p:cNvSpPr/>
          <p:nvPr/>
        </p:nvSpPr>
        <p:spPr>
          <a:xfrm>
            <a:off x="604787" y="6453336"/>
            <a:ext cx="6259856" cy="288990"/>
          </a:xfrm>
          <a:prstGeom prst="rect">
            <a:avLst/>
          </a:prstGeom>
          <a:noFill/>
        </p:spPr>
        <p:txBody>
          <a:bodyPr wrap="square">
            <a:spAutoFit/>
          </a:bodyPr>
          <a:lstStyle/>
          <a:p>
            <a:pPr>
              <a:lnSpc>
                <a:spcPts val="1733"/>
              </a:lnSpc>
            </a:pPr>
            <a:r>
              <a:rPr lang="en-US" altLang="ja-JP"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日本は、</a:t>
            </a:r>
            <a:r>
              <a:rPr lang="en-US" altLang="ja-JP" sz="900" dirty="0">
                <a:latin typeface="UD デジタル 教科書体 NP-R" panose="02020400000000000000" pitchFamily="18" charset="-128"/>
                <a:ea typeface="UD デジタル 教科書体 NP-R" panose="02020400000000000000" pitchFamily="18" charset="-128"/>
              </a:rPr>
              <a:t>2023</a:t>
            </a:r>
            <a:r>
              <a:rPr lang="ja-JP" altLang="en-US" sz="900" dirty="0">
                <a:latin typeface="UD デジタル 教科書体 NP-R" panose="02020400000000000000" pitchFamily="18" charset="-128"/>
                <a:ea typeface="UD デジタル 教科書体 NP-R" panose="02020400000000000000" pitchFamily="18" charset="-128"/>
              </a:rPr>
              <a:t>年及び</a:t>
            </a:r>
            <a:r>
              <a:rPr lang="en-US" altLang="ja-JP" sz="900" dirty="0">
                <a:latin typeface="UD デジタル 教科書体 NP-R" panose="02020400000000000000" pitchFamily="18" charset="-128"/>
                <a:ea typeface="UD デジタル 教科書体 NP-R" panose="02020400000000000000" pitchFamily="18" charset="-128"/>
              </a:rPr>
              <a:t>2024</a:t>
            </a:r>
            <a:r>
              <a:rPr lang="ja-JP" altLang="en-US" sz="900" dirty="0">
                <a:latin typeface="UD デジタル 教科書体 NP-R" panose="02020400000000000000" pitchFamily="18" charset="-128"/>
                <a:ea typeface="UD デジタル 教科書体 NP-R" panose="02020400000000000000" pitchFamily="18" charset="-128"/>
              </a:rPr>
              <a:t>年が推計値。それ以外の国は、</a:t>
            </a:r>
            <a:r>
              <a:rPr lang="en-US" altLang="ja-JP" sz="900" dirty="0">
                <a:latin typeface="UD デジタル 教科書体 NP-R" panose="02020400000000000000" pitchFamily="18" charset="-128"/>
                <a:ea typeface="UD デジタル 教科書体 NP-R" panose="02020400000000000000" pitchFamily="18" charset="-128"/>
              </a:rPr>
              <a:t>2024</a:t>
            </a:r>
            <a:r>
              <a:rPr lang="ja-JP" altLang="en-US" sz="900" dirty="0">
                <a:latin typeface="UD デジタル 教科書体 NP-R" panose="02020400000000000000" pitchFamily="18" charset="-128"/>
                <a:ea typeface="UD デジタル 教科書体 NP-R" panose="02020400000000000000" pitchFamily="18" charset="-128"/>
              </a:rPr>
              <a:t>年が推計値。</a:t>
            </a:r>
            <a:endParaRPr lang="en-US" altLang="ja-JP" sz="900" dirty="0">
              <a:latin typeface="UD デジタル 教科書体 NP-R" panose="02020400000000000000" pitchFamily="18" charset="-128"/>
              <a:ea typeface="UD デジタル 教科書体 NP-R" panose="02020400000000000000" pitchFamily="18" charset="-128"/>
            </a:endParaRPr>
          </a:p>
        </p:txBody>
      </p:sp>
      <p:grpSp>
        <p:nvGrpSpPr>
          <p:cNvPr id="4" name="グループ化 3">
            <a:extLst>
              <a:ext uri="{FF2B5EF4-FFF2-40B4-BE49-F238E27FC236}">
                <a16:creationId xmlns:a16="http://schemas.microsoft.com/office/drawing/2014/main" id="{49645711-8594-4756-9419-EDABD5EE7216}"/>
              </a:ext>
            </a:extLst>
          </p:cNvPr>
          <p:cNvGrpSpPr/>
          <p:nvPr/>
        </p:nvGrpSpPr>
        <p:grpSpPr>
          <a:xfrm>
            <a:off x="453301" y="2709500"/>
            <a:ext cx="7647091" cy="3796163"/>
            <a:chOff x="453301" y="2709500"/>
            <a:chExt cx="7203912" cy="3777306"/>
          </a:xfrm>
        </p:grpSpPr>
        <p:sp>
          <p:nvSpPr>
            <p:cNvPr id="24" name="正方形/長方形 23">
              <a:extLst>
                <a:ext uri="{FF2B5EF4-FFF2-40B4-BE49-F238E27FC236}">
                  <a16:creationId xmlns:a16="http://schemas.microsoft.com/office/drawing/2014/main" id="{2FBE5424-BB88-4CCF-A9CC-7AC2702A675B}"/>
                </a:ext>
              </a:extLst>
            </p:cNvPr>
            <p:cNvSpPr/>
            <p:nvPr/>
          </p:nvSpPr>
          <p:spPr>
            <a:xfrm>
              <a:off x="453301" y="2709500"/>
              <a:ext cx="7203912" cy="3777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735041AF-A2B9-4BD9-B48D-D43F176073AA}"/>
                </a:ext>
              </a:extLst>
            </p:cNvPr>
            <p:cNvGrpSpPr/>
            <p:nvPr/>
          </p:nvGrpSpPr>
          <p:grpSpPr>
            <a:xfrm>
              <a:off x="580902" y="2709500"/>
              <a:ext cx="6844199" cy="3771896"/>
              <a:chOff x="580902" y="2709500"/>
              <a:chExt cx="6844199" cy="3771896"/>
            </a:xfrm>
          </p:grpSpPr>
          <p:graphicFrame>
            <p:nvGraphicFramePr>
              <p:cNvPr id="6" name="グラフ 5"/>
              <p:cNvGraphicFramePr/>
              <p:nvPr>
                <p:extLst>
                  <p:ext uri="{D42A27DB-BD31-4B8C-83A1-F6EECF244321}">
                    <p14:modId xmlns:p14="http://schemas.microsoft.com/office/powerpoint/2010/main" val="2739886728"/>
                  </p:ext>
                </p:extLst>
              </p:nvPr>
            </p:nvGraphicFramePr>
            <p:xfrm>
              <a:off x="694851" y="2780928"/>
              <a:ext cx="6469437" cy="3695057"/>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80902" y="2709500"/>
                <a:ext cx="492443" cy="215444"/>
              </a:xfrm>
              <a:prstGeom prst="rect">
                <a:avLst/>
              </a:prstGeom>
              <a:noFill/>
            </p:spPr>
            <p:txBody>
              <a:bodyPr wrap="none" rtlCol="0">
                <a:spAutoFit/>
              </a:bodyPr>
              <a:lstStyle/>
              <a:p>
                <a:r>
                  <a:rPr kumimoji="1" lang="ja-JP" altLang="en-US" sz="800" dirty="0"/>
                  <a:t>（％）</a:t>
                </a:r>
              </a:p>
            </p:txBody>
          </p:sp>
          <p:sp>
            <p:nvSpPr>
              <p:cNvPr id="15" name="テキスト ボックス 14"/>
              <p:cNvSpPr txBox="1"/>
              <p:nvPr/>
            </p:nvSpPr>
            <p:spPr>
              <a:xfrm>
                <a:off x="6562240" y="6265952"/>
                <a:ext cx="595035" cy="215444"/>
              </a:xfrm>
              <a:prstGeom prst="rect">
                <a:avLst/>
              </a:prstGeom>
              <a:noFill/>
            </p:spPr>
            <p:txBody>
              <a:bodyPr wrap="none" rtlCol="0">
                <a:spAutoFit/>
              </a:bodyPr>
              <a:lstStyle/>
              <a:p>
                <a:r>
                  <a:rPr kumimoji="1" lang="ja-JP" altLang="en-US" sz="800" dirty="0"/>
                  <a:t>（暦年）</a:t>
                </a:r>
              </a:p>
            </p:txBody>
          </p:sp>
          <p:sp>
            <p:nvSpPr>
              <p:cNvPr id="16" name="テキスト ボックス 15"/>
              <p:cNvSpPr txBox="1"/>
              <p:nvPr/>
            </p:nvSpPr>
            <p:spPr>
              <a:xfrm>
                <a:off x="6859758" y="3245049"/>
                <a:ext cx="389850" cy="215444"/>
              </a:xfrm>
              <a:prstGeom prst="rect">
                <a:avLst/>
              </a:prstGeom>
              <a:noFill/>
            </p:spPr>
            <p:txBody>
              <a:bodyPr wrap="none" rtlCol="0">
                <a:spAutoFit/>
              </a:bodyPr>
              <a:lstStyle/>
              <a:p>
                <a:r>
                  <a:rPr kumimoji="1" lang="ja-JP" altLang="en-US" sz="800" dirty="0"/>
                  <a:t>日本</a:t>
                </a:r>
              </a:p>
            </p:txBody>
          </p:sp>
          <p:sp>
            <p:nvSpPr>
              <p:cNvPr id="17" name="テキスト ボックス 16"/>
              <p:cNvSpPr txBox="1"/>
              <p:nvPr/>
            </p:nvSpPr>
            <p:spPr>
              <a:xfrm>
                <a:off x="6815715" y="4382280"/>
                <a:ext cx="595035" cy="215444"/>
              </a:xfrm>
              <a:prstGeom prst="rect">
                <a:avLst/>
              </a:prstGeom>
              <a:noFill/>
            </p:spPr>
            <p:txBody>
              <a:bodyPr wrap="none" rtlCol="0">
                <a:spAutoFit/>
              </a:bodyPr>
              <a:lstStyle/>
              <a:p>
                <a:r>
                  <a:rPr kumimoji="1" lang="ja-JP" altLang="en-US" sz="800" dirty="0"/>
                  <a:t>イタリア</a:t>
                </a:r>
              </a:p>
            </p:txBody>
          </p:sp>
          <p:sp>
            <p:nvSpPr>
              <p:cNvPr id="18" name="テキスト ボックス 17"/>
              <p:cNvSpPr txBox="1"/>
              <p:nvPr/>
            </p:nvSpPr>
            <p:spPr>
              <a:xfrm>
                <a:off x="6830066" y="4581708"/>
                <a:ext cx="595035" cy="215444"/>
              </a:xfrm>
              <a:prstGeom prst="rect">
                <a:avLst/>
              </a:prstGeom>
              <a:noFill/>
            </p:spPr>
            <p:txBody>
              <a:bodyPr wrap="none" rtlCol="0">
                <a:spAutoFit/>
              </a:bodyPr>
              <a:lstStyle/>
              <a:p>
                <a:r>
                  <a:rPr kumimoji="1" lang="ja-JP" altLang="en-US" sz="800" dirty="0"/>
                  <a:t>アメリカ</a:t>
                </a:r>
              </a:p>
            </p:txBody>
          </p:sp>
          <p:sp>
            <p:nvSpPr>
              <p:cNvPr id="19" name="テキスト ボックス 18"/>
              <p:cNvSpPr txBox="1"/>
              <p:nvPr/>
            </p:nvSpPr>
            <p:spPr>
              <a:xfrm>
                <a:off x="6830066" y="4735323"/>
                <a:ext cx="595035" cy="215444"/>
              </a:xfrm>
              <a:prstGeom prst="rect">
                <a:avLst/>
              </a:prstGeom>
              <a:noFill/>
            </p:spPr>
            <p:txBody>
              <a:bodyPr wrap="none" rtlCol="0">
                <a:spAutoFit/>
              </a:bodyPr>
              <a:lstStyle/>
              <a:p>
                <a:r>
                  <a:rPr kumimoji="1" lang="ja-JP" altLang="en-US" sz="800" dirty="0"/>
                  <a:t>フランス</a:t>
                </a:r>
              </a:p>
            </p:txBody>
          </p:sp>
          <p:sp>
            <p:nvSpPr>
              <p:cNvPr id="20" name="テキスト ボックス 19"/>
              <p:cNvSpPr txBox="1"/>
              <p:nvPr/>
            </p:nvSpPr>
            <p:spPr>
              <a:xfrm>
                <a:off x="6848735" y="5013176"/>
                <a:ext cx="492443" cy="215444"/>
              </a:xfrm>
              <a:prstGeom prst="rect">
                <a:avLst/>
              </a:prstGeom>
              <a:noFill/>
            </p:spPr>
            <p:txBody>
              <a:bodyPr wrap="none" rtlCol="0">
                <a:spAutoFit/>
              </a:bodyPr>
              <a:lstStyle/>
              <a:p>
                <a:r>
                  <a:rPr kumimoji="1" lang="ja-JP" altLang="en-US" sz="800" dirty="0"/>
                  <a:t>カナダ</a:t>
                </a:r>
              </a:p>
            </p:txBody>
          </p:sp>
          <p:sp>
            <p:nvSpPr>
              <p:cNvPr id="21" name="テキスト ボックス 20"/>
              <p:cNvSpPr txBox="1"/>
              <p:nvPr/>
            </p:nvSpPr>
            <p:spPr>
              <a:xfrm>
                <a:off x="6830065" y="4877714"/>
                <a:ext cx="595035" cy="215444"/>
              </a:xfrm>
              <a:prstGeom prst="rect">
                <a:avLst/>
              </a:prstGeom>
              <a:noFill/>
            </p:spPr>
            <p:txBody>
              <a:bodyPr wrap="none" rtlCol="0">
                <a:spAutoFit/>
              </a:bodyPr>
              <a:lstStyle/>
              <a:p>
                <a:r>
                  <a:rPr kumimoji="1" lang="ja-JP" altLang="en-US" sz="800" dirty="0"/>
                  <a:t>イギリス</a:t>
                </a:r>
              </a:p>
            </p:txBody>
          </p:sp>
          <p:sp>
            <p:nvSpPr>
              <p:cNvPr id="22" name="テキスト ボックス 21"/>
              <p:cNvSpPr txBox="1"/>
              <p:nvPr/>
            </p:nvSpPr>
            <p:spPr>
              <a:xfrm>
                <a:off x="6830607" y="5373968"/>
                <a:ext cx="492443" cy="215444"/>
              </a:xfrm>
              <a:prstGeom prst="rect">
                <a:avLst/>
              </a:prstGeom>
              <a:noFill/>
            </p:spPr>
            <p:txBody>
              <a:bodyPr wrap="none" rtlCol="0">
                <a:spAutoFit/>
              </a:bodyPr>
              <a:lstStyle/>
              <a:p>
                <a:r>
                  <a:rPr kumimoji="1" lang="ja-JP" altLang="en-US" sz="800" dirty="0"/>
                  <a:t>ドイツ</a:t>
                </a:r>
              </a:p>
            </p:txBody>
          </p:sp>
        </p:grpSp>
      </p:grpSp>
    </p:spTree>
    <p:extLst>
      <p:ext uri="{BB962C8B-B14F-4D97-AF65-F5344CB8AC3E}">
        <p14:creationId xmlns:p14="http://schemas.microsoft.com/office/powerpoint/2010/main" val="31991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3727"/>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14" name="角丸四角形 13"/>
          <p:cNvSpPr/>
          <p:nvPr/>
        </p:nvSpPr>
        <p:spPr>
          <a:xfrm>
            <a:off x="280211" y="692696"/>
            <a:ext cx="8632958"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租税が今のような姿になるまで、税は様々な形で人々の生活に深くかかわってきました。</a:t>
            </a:r>
            <a:endPar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395535" y="1277952"/>
            <a:ext cx="6768753"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「のぎ」は稲穂を意味します</a:t>
            </a: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「だ」は一部を抜き取る</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かつて、税金はおカネではなく、穀物で納めていました。</a:t>
            </a:r>
          </a:p>
        </p:txBody>
      </p:sp>
      <p:sp>
        <p:nvSpPr>
          <p:cNvPr id="8" name="AutoShape 173"/>
          <p:cNvSpPr>
            <a:spLocks noChangeArrowheads="1"/>
          </p:cNvSpPr>
          <p:nvPr/>
        </p:nvSpPr>
        <p:spPr bwMode="auto">
          <a:xfrm rot="20539811">
            <a:off x="2120414" y="1413792"/>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9" name="Oval 174"/>
          <p:cNvSpPr>
            <a:spLocks noChangeArrowheads="1"/>
          </p:cNvSpPr>
          <p:nvPr/>
        </p:nvSpPr>
        <p:spPr bwMode="auto">
          <a:xfrm>
            <a:off x="2606824" y="1295047"/>
            <a:ext cx="381000" cy="400050"/>
          </a:xfrm>
          <a:prstGeom prst="ellipse">
            <a:avLst/>
          </a:prstGeom>
          <a:solidFill>
            <a:srgbClr val="DAEEF3"/>
          </a:solidFill>
          <a:ln w="9525">
            <a:solidFill>
              <a:schemeClr val="tx1"/>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FF0000"/>
                </a:solidFill>
                <a:effectLst/>
                <a:latin typeface="UD デジタル 教科書体 NP-B" panose="02020700000000000000" pitchFamily="18" charset="-128"/>
                <a:ea typeface="UD デジタル 教科書体 NP-B" panose="02020700000000000000" pitchFamily="18" charset="-128"/>
                <a:cs typeface="Century"/>
              </a:rPr>
              <a:t>禾</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pic>
        <p:nvPicPr>
          <p:cNvPr id="10"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43" y="1225328"/>
            <a:ext cx="1171575" cy="1152128"/>
          </a:xfrm>
          <a:prstGeom prst="rect">
            <a:avLst/>
          </a:prstGeom>
          <a:noFill/>
          <a:effectLst/>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77952"/>
            <a:ext cx="936104" cy="1224136"/>
          </a:xfrm>
          <a:prstGeom prst="rect">
            <a:avLst/>
          </a:prstGeom>
          <a:noFill/>
          <a:ln>
            <a:noFill/>
          </a:ln>
        </p:spPr>
      </p:pic>
      <p:sp>
        <p:nvSpPr>
          <p:cNvPr id="12" name="AutoShape 173"/>
          <p:cNvSpPr>
            <a:spLocks noChangeArrowheads="1"/>
          </p:cNvSpPr>
          <p:nvPr/>
        </p:nvSpPr>
        <p:spPr bwMode="auto">
          <a:xfrm rot="1122323">
            <a:off x="2124859" y="1864007"/>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13" name="Oval 174"/>
          <p:cNvSpPr>
            <a:spLocks noChangeArrowheads="1"/>
          </p:cNvSpPr>
          <p:nvPr/>
        </p:nvSpPr>
        <p:spPr bwMode="auto">
          <a:xfrm>
            <a:off x="2606824" y="1818922"/>
            <a:ext cx="381000" cy="400050"/>
          </a:xfrm>
          <a:prstGeom prst="ellipse">
            <a:avLst/>
          </a:prstGeom>
          <a:solidFill>
            <a:srgbClr val="DAEEF3"/>
          </a:solidFill>
          <a:ln w="9525">
            <a:solidFill>
              <a:sysClr val="windowText" lastClr="000000"/>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000000"/>
                </a:solidFill>
                <a:effectLst/>
                <a:latin typeface="UD デジタル 教科書体 NP-B" panose="02020700000000000000" pitchFamily="18" charset="-128"/>
                <a:ea typeface="UD デジタル 教科書体 NP-B" panose="02020700000000000000" pitchFamily="18" charset="-128"/>
                <a:cs typeface="Century"/>
              </a:rPr>
              <a:t>兌</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graphicFrame>
        <p:nvGraphicFramePr>
          <p:cNvPr id="16" name="表 15"/>
          <p:cNvGraphicFramePr>
            <a:graphicFrameLocks noGrp="1"/>
          </p:cNvGraphicFramePr>
          <p:nvPr/>
        </p:nvGraphicFramePr>
        <p:xfrm>
          <a:off x="609600" y="2996952"/>
          <a:ext cx="7922840" cy="367240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弥生時代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弥生時代の租税については「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魏志倭人伝</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租賦を収</a:t>
                      </a:r>
                      <a:r>
                        <a:rPr kumimoji="1" lang="ja-JP" altLang="en-US" sz="1400" b="0" u="sng" dirty="0" err="1">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。邸閣あり</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」とあり、弥生時代に既に税（食糧など）を集めて、収めていたことが記述されています。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：収穫物（穀物など）の一部を納めること。</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賦</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：労役（労働力の提供）。</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325403">
                <a:tc>
                  <a:txBody>
                    <a:bodyPr/>
                    <a:lstStyle/>
                    <a:p>
                      <a:pPr algn="ct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飛鳥時代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日本に統一的な税制が初めて確立したのは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701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年の</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「大宝律令」</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で、租・調（現物納租税）・庸という唐の均田法にならった税の仕組みができてからです。</a:t>
                      </a:r>
                      <a:b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班田収授法</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（はんでんしゅうじゅほう）</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により、人民には田を与えられる</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口分田</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（くぶんでん）</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代わりに、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租・調・庸という税のほか、雑徭</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（ぞうよう）</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という労役が課され、税制の仕組みが出来ました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p>
                    <a:p>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稲の物納（農民に口分田の収穫の３％を課税） 。</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調</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地方の特産物や海産物を都まで運んで納めた税。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　 庸</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都に出て１年間に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日間働くか、または代わりに布で納めるというもの。</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雑徭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地元で１年間に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日間土木工事につくなど、働くことで納めた税。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409808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9505" y="4869160"/>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この選択については、国民の代表である国会を通して、国民が決めていくことですが、問題は、負担と福祉のバランスにあります。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307528" y="3933056"/>
            <a:ext cx="8632958" cy="863688"/>
          </a:xfrm>
          <a:prstGeom prst="roundRect">
            <a:avLst>
              <a:gd name="adj" fmla="val 1814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■公的サービスの水準は下げられない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しかし負担が多くなる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高福祉・高負担</a:t>
            </a:r>
          </a:p>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■国民にとっては負担率が低い方が望ましい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しかし必要なサービスが受けられない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低福祉・低負担</a:t>
            </a:r>
          </a:p>
        </p:txBody>
      </p:sp>
      <p:graphicFrame>
        <p:nvGraphicFramePr>
          <p:cNvPr id="16" name="表 15"/>
          <p:cNvGraphicFramePr>
            <a:graphicFrameLocks noGrp="1"/>
          </p:cNvGraphicFramePr>
          <p:nvPr>
            <p:extLst>
              <p:ext uri="{D42A27DB-BD31-4B8C-83A1-F6EECF244321}">
                <p14:modId xmlns:p14="http://schemas.microsoft.com/office/powerpoint/2010/main" val="1713515298"/>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我が国の国民負担率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sp>
        <p:nvSpPr>
          <p:cNvPr id="18" name="正方形/長方形 11"/>
          <p:cNvSpPr>
            <a:spLocks noChangeArrowheads="1"/>
          </p:cNvSpPr>
          <p:nvPr/>
        </p:nvSpPr>
        <p:spPr bwMode="auto">
          <a:xfrm>
            <a:off x="2901098" y="980728"/>
            <a:ext cx="3240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solidFill>
                  <a:srgbClr val="000000"/>
                </a:solidFill>
                <a:latin typeface="UD デジタル 教科書体 NP-R" panose="02020400000000000000" pitchFamily="18" charset="-128"/>
                <a:ea typeface="UD デジタル 教科書体 NP-R" panose="02020400000000000000" pitchFamily="18" charset="-128"/>
              </a:rPr>
              <a:t>国際的に比較すると低い水準</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正方形/長方形 19"/>
          <p:cNvSpPr/>
          <p:nvPr/>
        </p:nvSpPr>
        <p:spPr>
          <a:xfrm>
            <a:off x="1077061" y="1700808"/>
            <a:ext cx="6913563" cy="339725"/>
          </a:xfrm>
          <a:prstGeom prst="rect">
            <a:avLst/>
          </a:prstGeom>
          <a:solidFill>
            <a:schemeClr val="accent5">
              <a:lumMod val="20000"/>
              <a:lumOff val="80000"/>
            </a:schemeClr>
          </a:solidFill>
          <a:ln w="3175">
            <a:solidFill>
              <a:srgbClr val="002060"/>
            </a:solidFill>
          </a:ln>
        </p:spPr>
        <p:txBody>
          <a:bodyPr wrap="square">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今後さらに高齢化が進んで社会保障費が増えていくことが見込まれる</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1077062" y="2447925"/>
            <a:ext cx="6913563" cy="338138"/>
          </a:xfrm>
          <a:prstGeom prst="rect">
            <a:avLst/>
          </a:prstGeom>
          <a:solidFill>
            <a:schemeClr val="accent5">
              <a:lumMod val="20000"/>
              <a:lumOff val="80000"/>
            </a:schemeClr>
          </a:solidFill>
          <a:ln w="3175">
            <a:solidFill>
              <a:srgbClr val="002060"/>
            </a:solidFill>
          </a:ln>
        </p:spPr>
        <p:txBody>
          <a:bodyPr>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国の財政は国債費の償還資金などで圧迫され、改善の見通しも立たない</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Text Box 756"/>
          <p:cNvSpPr txBox="1">
            <a:spLocks noChangeArrowheads="1"/>
          </p:cNvSpPr>
          <p:nvPr/>
        </p:nvSpPr>
        <p:spPr bwMode="auto">
          <a:xfrm>
            <a:off x="1077062" y="3274651"/>
            <a:ext cx="6913563" cy="503238"/>
          </a:xfrm>
          <a:prstGeom prst="rect">
            <a:avLst/>
          </a:prstGeom>
          <a:solidFill>
            <a:srgbClr val="DAEEF3"/>
          </a:solidFill>
          <a:ln w="3175">
            <a:solidFill>
              <a:srgbClr val="002060"/>
            </a:solidFill>
            <a:miter lim="800000"/>
            <a:headEnd/>
            <a:tailEnd/>
          </a:ln>
        </p:spPr>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国民にも税金や社会保険料の負担と受益の関係</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つまり「</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高福祉・高負担</a:t>
            </a:r>
            <a:r>
              <a:rPr lang="ja-JP" altLang="en-US" sz="1600" dirty="0">
                <a:latin typeface="UD デジタル 教科書体 NP-R" panose="02020400000000000000" pitchFamily="18" charset="-128"/>
                <a:ea typeface="UD デジタル 教科書体 NP-R" panose="02020400000000000000" pitchFamily="18" charset="-128"/>
              </a:rPr>
              <a:t>」か「</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低福祉・低負担</a:t>
            </a:r>
            <a:r>
              <a:rPr lang="ja-JP" altLang="en-US" sz="1600" dirty="0">
                <a:latin typeface="UD デジタル 教科書体 NP-R" panose="02020400000000000000" pitchFamily="18" charset="-128"/>
                <a:ea typeface="UD デジタル 教科書体 NP-R" panose="02020400000000000000" pitchFamily="18" charset="-128"/>
              </a:rPr>
              <a:t>」かの選択が必要</a:t>
            </a:r>
          </a:p>
        </p:txBody>
      </p:sp>
      <p:sp>
        <p:nvSpPr>
          <p:cNvPr id="24" name="下矢印 23"/>
          <p:cNvSpPr/>
          <p:nvPr/>
        </p:nvSpPr>
        <p:spPr>
          <a:xfrm>
            <a:off x="4343780" y="1282656"/>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5" name="下矢印 24"/>
          <p:cNvSpPr/>
          <p:nvPr/>
        </p:nvSpPr>
        <p:spPr>
          <a:xfrm>
            <a:off x="4343276" y="2124450"/>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下矢印 25"/>
          <p:cNvSpPr/>
          <p:nvPr/>
        </p:nvSpPr>
        <p:spPr>
          <a:xfrm>
            <a:off x="4354427" y="2884032"/>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7" name="Text Box 756"/>
          <p:cNvSpPr txBox="1">
            <a:spLocks noChangeArrowheads="1"/>
          </p:cNvSpPr>
          <p:nvPr/>
        </p:nvSpPr>
        <p:spPr bwMode="auto">
          <a:xfrm>
            <a:off x="395288" y="6093296"/>
            <a:ext cx="8353425" cy="5040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74295" tIns="8890" rIns="74295" bIns="8890" anchor="ctr"/>
          <a:lstStyle/>
          <a:p>
            <a:pPr algn="ctr">
              <a:defRPr/>
            </a:pPr>
            <a:r>
              <a:rPr lang="ja-JP" altLang="en-US" sz="1600" dirty="0">
                <a:latin typeface="UD デジタル 教科書体 NP-R" panose="02020400000000000000" pitchFamily="18" charset="-128"/>
                <a:ea typeface="UD デジタル 教科書体 NP-R" panose="02020400000000000000" pitchFamily="18" charset="-128"/>
                <a:cs typeface="ＭＳ Ｐゴシック" pitchFamily="50" charset="-128"/>
              </a:rPr>
              <a:t>必要な福祉が効果的に得られるよう、歳出や税制も含め、そのあり方を考える必要がある</a:t>
            </a:r>
            <a:endParaRPr lang="ja-JP" sz="16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
        <p:nvSpPr>
          <p:cNvPr id="28" name="下矢印 27"/>
          <p:cNvSpPr/>
          <p:nvPr/>
        </p:nvSpPr>
        <p:spPr>
          <a:xfrm>
            <a:off x="4250515" y="5445224"/>
            <a:ext cx="595183" cy="46457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6276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424203897"/>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高齢社会の到来</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808393" y="5294445"/>
            <a:ext cx="6221725" cy="298415"/>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出典：国立社会保障・人口問題研究所「人口統計資料集</a:t>
            </a:r>
            <a:r>
              <a:rPr lang="en-US" altLang="ja-JP" sz="1156" dirty="0">
                <a:latin typeface="UD デジタル 教科書体 NP-R" panose="02020400000000000000" pitchFamily="18" charset="-128"/>
                <a:ea typeface="UD デジタル 教科書体 NP-R" panose="02020400000000000000" pitchFamily="18" charset="-128"/>
              </a:rPr>
              <a:t>2024</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2" y="920788"/>
            <a:ext cx="8944995" cy="938719"/>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今後我が国は、世界のどの国もこれまで経験したことのない高齢社会になると見込まれています。</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年後には国民の</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人に</a:t>
            </a:r>
            <a:r>
              <a:rPr lang="en-US" altLang="ja-JP" sz="1517" dirty="0">
                <a:latin typeface="UD デジタル 教科書体 NP-R" panose="02020400000000000000" pitchFamily="18" charset="-128"/>
                <a:ea typeface="UD デジタル 教科書体 NP-R" panose="02020400000000000000" pitchFamily="18" charset="-128"/>
              </a:rPr>
              <a:t>1</a:t>
            </a:r>
            <a:r>
              <a:rPr lang="ja-JP" altLang="en-US" sz="1517" dirty="0">
                <a:latin typeface="UD デジタル 教科書体 NP-R" panose="02020400000000000000" pitchFamily="18" charset="-128"/>
                <a:ea typeface="UD デジタル 教科書体 NP-R" panose="02020400000000000000" pitchFamily="18" charset="-128"/>
              </a:rPr>
              <a:t>人が</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歳以上の高齢者という、超高齢社会となることが見込まれているのです。</a:t>
            </a:r>
            <a:endParaRPr lang="en-US" altLang="ja-JP" sz="1517"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307528" y="5613095"/>
            <a:ext cx="8632958" cy="1078789"/>
          </a:xfrm>
          <a:prstGeom prst="roundRect">
            <a:avLst>
              <a:gd name="adj" fmla="val 14162"/>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nSpc>
                <a:spcPct val="150000"/>
              </a:lnSpc>
            </a:pP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　私たちが、豊かで安心して暮らしていくためには、税金の果たす役割を正しく理解し、「高齢化」による「社会保障関係費の増大」や「国債費の増大」及び「税の仕組み」について、その関係とあり方を真剣に考えていくことが大切です。</a:t>
            </a:r>
          </a:p>
        </p:txBody>
      </p:sp>
      <p:sp>
        <p:nvSpPr>
          <p:cNvPr id="1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grpSp>
        <p:nvGrpSpPr>
          <p:cNvPr id="2" name="グループ化 1">
            <a:extLst>
              <a:ext uri="{FF2B5EF4-FFF2-40B4-BE49-F238E27FC236}">
                <a16:creationId xmlns:a16="http://schemas.microsoft.com/office/drawing/2014/main" id="{98D137DC-9A02-4C56-9E12-B92608769B5D}"/>
              </a:ext>
            </a:extLst>
          </p:cNvPr>
          <p:cNvGrpSpPr/>
          <p:nvPr/>
        </p:nvGrpSpPr>
        <p:grpSpPr>
          <a:xfrm>
            <a:off x="1069897" y="1924533"/>
            <a:ext cx="6534570" cy="3450648"/>
            <a:chOff x="1069897" y="1924533"/>
            <a:chExt cx="6534570" cy="3450648"/>
          </a:xfrm>
        </p:grpSpPr>
        <p:sp>
          <p:nvSpPr>
            <p:cNvPr id="24" name="正方形/長方形 23">
              <a:extLst>
                <a:ext uri="{FF2B5EF4-FFF2-40B4-BE49-F238E27FC236}">
                  <a16:creationId xmlns:a16="http://schemas.microsoft.com/office/drawing/2014/main" id="{81FEBCC1-6E5E-46E6-A9C7-C7FD66FFDA0D}"/>
                </a:ext>
              </a:extLst>
            </p:cNvPr>
            <p:cNvSpPr/>
            <p:nvPr/>
          </p:nvSpPr>
          <p:spPr>
            <a:xfrm>
              <a:off x="1140151" y="1924533"/>
              <a:ext cx="6464316" cy="34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p:nvPr>
              <p:extLst>
                <p:ext uri="{D42A27DB-BD31-4B8C-83A1-F6EECF244321}">
                  <p14:modId xmlns:p14="http://schemas.microsoft.com/office/powerpoint/2010/main" val="1252814481"/>
                </p:ext>
              </p:extLst>
            </p:nvPr>
          </p:nvGraphicFramePr>
          <p:xfrm>
            <a:off x="1212159" y="2036286"/>
            <a:ext cx="6127672" cy="326492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1069897" y="1928564"/>
              <a:ext cx="492443" cy="215444"/>
            </a:xfrm>
            <a:prstGeom prst="rect">
              <a:avLst/>
            </a:prstGeom>
            <a:noFill/>
          </p:spPr>
          <p:txBody>
            <a:bodyPr wrap="none" rtlCol="0">
              <a:spAutoFit/>
            </a:bodyPr>
            <a:lstStyle/>
            <a:p>
              <a:r>
                <a:rPr kumimoji="1" lang="ja-JP" altLang="en-US" sz="800" dirty="0"/>
                <a:t>（％）</a:t>
              </a:r>
            </a:p>
          </p:txBody>
        </p:sp>
        <p:sp>
          <p:nvSpPr>
            <p:cNvPr id="15" name="テキスト ボックス 14"/>
            <p:cNvSpPr txBox="1"/>
            <p:nvPr/>
          </p:nvSpPr>
          <p:spPr>
            <a:xfrm>
              <a:off x="6793408" y="5159737"/>
              <a:ext cx="595035" cy="215444"/>
            </a:xfrm>
            <a:prstGeom prst="rect">
              <a:avLst/>
            </a:prstGeom>
            <a:noFill/>
          </p:spPr>
          <p:txBody>
            <a:bodyPr wrap="none" rtlCol="0">
              <a:spAutoFit/>
            </a:bodyPr>
            <a:lstStyle/>
            <a:p>
              <a:r>
                <a:rPr kumimoji="1" lang="ja-JP" altLang="en-US" sz="800" dirty="0"/>
                <a:t>（暦年）</a:t>
              </a:r>
            </a:p>
          </p:txBody>
        </p:sp>
        <p:sp>
          <p:nvSpPr>
            <p:cNvPr id="17" name="テキスト ボックス 16"/>
            <p:cNvSpPr txBox="1"/>
            <p:nvPr/>
          </p:nvSpPr>
          <p:spPr>
            <a:xfrm>
              <a:off x="6804248" y="2458353"/>
              <a:ext cx="389850" cy="215444"/>
            </a:xfrm>
            <a:prstGeom prst="rect">
              <a:avLst/>
            </a:prstGeom>
            <a:noFill/>
          </p:spPr>
          <p:txBody>
            <a:bodyPr wrap="none" rtlCol="0">
              <a:spAutoFit/>
            </a:bodyPr>
            <a:lstStyle/>
            <a:p>
              <a:r>
                <a:rPr kumimoji="1" lang="ja-JP" altLang="en-US" sz="800" dirty="0"/>
                <a:t>日本</a:t>
              </a:r>
            </a:p>
          </p:txBody>
        </p:sp>
        <p:sp>
          <p:nvSpPr>
            <p:cNvPr id="18" name="テキスト ボックス 17"/>
            <p:cNvSpPr txBox="1"/>
            <p:nvPr/>
          </p:nvSpPr>
          <p:spPr>
            <a:xfrm>
              <a:off x="6804248" y="3062618"/>
              <a:ext cx="800219" cy="215444"/>
            </a:xfrm>
            <a:prstGeom prst="rect">
              <a:avLst/>
            </a:prstGeom>
            <a:noFill/>
          </p:spPr>
          <p:txBody>
            <a:bodyPr wrap="none" rtlCol="0">
              <a:spAutoFit/>
            </a:bodyPr>
            <a:lstStyle/>
            <a:p>
              <a:r>
                <a:rPr kumimoji="1" lang="ja-JP" altLang="en-US" sz="800" dirty="0"/>
                <a:t>スウェーデン</a:t>
              </a:r>
            </a:p>
          </p:txBody>
        </p:sp>
        <p:sp>
          <p:nvSpPr>
            <p:cNvPr id="19" name="テキスト ボックス 18"/>
            <p:cNvSpPr txBox="1"/>
            <p:nvPr/>
          </p:nvSpPr>
          <p:spPr>
            <a:xfrm>
              <a:off x="6804248" y="3200857"/>
              <a:ext cx="595035" cy="215444"/>
            </a:xfrm>
            <a:prstGeom prst="rect">
              <a:avLst/>
            </a:prstGeom>
            <a:noFill/>
          </p:spPr>
          <p:txBody>
            <a:bodyPr wrap="none" rtlCol="0">
              <a:spAutoFit/>
            </a:bodyPr>
            <a:lstStyle/>
            <a:p>
              <a:r>
                <a:rPr kumimoji="1" lang="ja-JP" altLang="en-US" sz="800" dirty="0"/>
                <a:t>アメリカ</a:t>
              </a:r>
            </a:p>
          </p:txBody>
        </p:sp>
        <p:sp>
          <p:nvSpPr>
            <p:cNvPr id="20" name="テキスト ボックス 19"/>
            <p:cNvSpPr txBox="1"/>
            <p:nvPr/>
          </p:nvSpPr>
          <p:spPr>
            <a:xfrm>
              <a:off x="6786777" y="2665379"/>
              <a:ext cx="595035" cy="215444"/>
            </a:xfrm>
            <a:prstGeom prst="rect">
              <a:avLst/>
            </a:prstGeom>
            <a:noFill/>
          </p:spPr>
          <p:txBody>
            <a:bodyPr wrap="none" rtlCol="0">
              <a:spAutoFit/>
            </a:bodyPr>
            <a:lstStyle/>
            <a:p>
              <a:r>
                <a:rPr kumimoji="1" lang="ja-JP" altLang="en-US" sz="800" dirty="0"/>
                <a:t>フランス</a:t>
              </a:r>
            </a:p>
          </p:txBody>
        </p:sp>
        <p:sp>
          <p:nvSpPr>
            <p:cNvPr id="22" name="テキスト ボックス 21"/>
            <p:cNvSpPr txBox="1"/>
            <p:nvPr/>
          </p:nvSpPr>
          <p:spPr>
            <a:xfrm>
              <a:off x="6786777" y="2933118"/>
              <a:ext cx="595035" cy="215444"/>
            </a:xfrm>
            <a:prstGeom prst="rect">
              <a:avLst/>
            </a:prstGeom>
            <a:noFill/>
          </p:spPr>
          <p:txBody>
            <a:bodyPr wrap="none" rtlCol="0">
              <a:spAutoFit/>
            </a:bodyPr>
            <a:lstStyle/>
            <a:p>
              <a:r>
                <a:rPr kumimoji="1" lang="ja-JP" altLang="en-US" sz="800" dirty="0"/>
                <a:t>イギリス</a:t>
              </a:r>
            </a:p>
          </p:txBody>
        </p:sp>
        <p:sp>
          <p:nvSpPr>
            <p:cNvPr id="23" name="テキスト ボックス 22"/>
            <p:cNvSpPr txBox="1"/>
            <p:nvPr/>
          </p:nvSpPr>
          <p:spPr>
            <a:xfrm>
              <a:off x="6786777" y="2793336"/>
              <a:ext cx="492443" cy="215444"/>
            </a:xfrm>
            <a:prstGeom prst="rect">
              <a:avLst/>
            </a:prstGeom>
            <a:noFill/>
          </p:spPr>
          <p:txBody>
            <a:bodyPr wrap="none" rtlCol="0">
              <a:spAutoFit/>
            </a:bodyPr>
            <a:lstStyle/>
            <a:p>
              <a:r>
                <a:rPr kumimoji="1" lang="ja-JP" altLang="en-US" sz="800" dirty="0"/>
                <a:t>ドイツ</a:t>
              </a:r>
            </a:p>
          </p:txBody>
        </p:sp>
      </p:grpSp>
      <p:sp>
        <p:nvSpPr>
          <p:cNvPr id="12" name="正方形/長方形 11"/>
          <p:cNvSpPr/>
          <p:nvPr/>
        </p:nvSpPr>
        <p:spPr>
          <a:xfrm>
            <a:off x="2509142" y="1700808"/>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主要国の</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歳以上人口比率の推移と予測</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60087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課税要件および租税の賦課・徴収の手続きに関する定めを為す場合に、その定めはなるべく一義的で明確でなければならない。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課税要件が充足されている限り、租税行政庁には租税の減免の自由はなく、また租税を徴収しない自由もなく、法律で定めたとおりの税額を徴収しなければならない。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租税の賦課・徴収は公権力の行使であるから、それは適正な手続きで行われなければならない。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39971767"/>
              </p:ext>
            </p:extLst>
          </p:nvPr>
        </p:nvGraphicFramePr>
        <p:xfrm>
          <a:off x="176400"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租税法の基本原則①　租税法律主義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082009273"/>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1036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176400" y="48051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租税法の基本原則②　租税公平主義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8" name="表 27"/>
          <p:cNvGraphicFramePr>
            <a:graphicFrameLocks noGrp="1"/>
          </p:cNvGraphicFramePr>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864983" cy="2616807"/>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marL="180000" algn="just">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担税力の基準は＜所得・財産（資産）・消費＞の三つで判定します。税金の公平な負担を実現するためには、水平的公平と垂直的公平が共に満たされることが大切です</a:t>
            </a:r>
          </a:p>
          <a:p>
            <a:pPr marL="396000">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marL="396000">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180000" algn="just">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一つの税金だけでは、公平な負担を実現することは難しいため、所得税を中心にしながら、これに財産税及び消費税を適度に組み合わせ（タックス・ミックス）、バランスのとれた税制の構築が望ましいと考えら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5" name="表 14"/>
          <p:cNvGraphicFramePr>
            <a:graphicFrameLocks noGrp="1"/>
          </p:cNvGraphicFramePr>
          <p:nvPr/>
        </p:nvGraphicFramePr>
        <p:xfrm>
          <a:off x="176400" y="451296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租税法の基本原則③　自主財政主義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6" name="表 15"/>
          <p:cNvGraphicFramePr>
            <a:graphicFrameLocks noGrp="1"/>
          </p:cNvGraphicFramePr>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Tree>
    <p:extLst>
      <p:ext uri="{BB962C8B-B14F-4D97-AF65-F5344CB8AC3E}">
        <p14:creationId xmlns:p14="http://schemas.microsoft.com/office/powerpoint/2010/main" val="61071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548680"/>
            <a:ext cx="8944995" cy="92403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税に関する法律には２種類あり、租税法律関係に関する基本的事項及び各国税に共通の事項について定めている法律としての「国税通則法」、「国税徴収法」、「国税犯則取締法」とそれぞれの国税に関する法律としての「所得税法」、「法人税法」、「消費税法」などが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33" name="グループ化 32"/>
          <p:cNvGrpSpPr/>
          <p:nvPr/>
        </p:nvGrpSpPr>
        <p:grpSpPr>
          <a:xfrm>
            <a:off x="481556" y="2060848"/>
            <a:ext cx="8194900" cy="4189026"/>
            <a:chOff x="635928" y="3832659"/>
            <a:chExt cx="5673392" cy="2900093"/>
          </a:xfrm>
        </p:grpSpPr>
        <p:grpSp>
          <p:nvGrpSpPr>
            <p:cNvPr id="32" name="グループ化 31"/>
            <p:cNvGrpSpPr/>
            <p:nvPr/>
          </p:nvGrpSpPr>
          <p:grpSpPr>
            <a:xfrm>
              <a:off x="1556792" y="4344363"/>
              <a:ext cx="3960440" cy="1848013"/>
              <a:chOff x="1556792" y="4329123"/>
              <a:chExt cx="3960440" cy="1848013"/>
            </a:xfrm>
          </p:grpSpPr>
          <p:cxnSp>
            <p:nvCxnSpPr>
              <p:cNvPr id="6" name="直線コネクタ 5"/>
              <p:cNvCxnSpPr>
                <a:stCxn id="21" idx="3"/>
              </p:cNvCxnSpPr>
              <p:nvPr/>
            </p:nvCxnSpPr>
            <p:spPr>
              <a:xfrm flipV="1">
                <a:off x="1556792" y="5180763"/>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329123"/>
                <a:ext cx="0" cy="184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329123"/>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TW" altLang="en-US" sz="1590" dirty="0">
                  <a:latin typeface="UD デジタル 教科書体 NP-R" panose="02020400000000000000" pitchFamily="18" charset="-128"/>
                  <a:ea typeface="UD デジタル 教科書体 NP-R" panose="02020400000000000000" pitchFamily="18" charset="-128"/>
                </a:rPr>
                <a:t>施行規則</a:t>
              </a:r>
              <a:endParaRPr lang="en-US" altLang="zh-TW" sz="1590" dirty="0">
                <a:latin typeface="UD デジタル 教科書体 NP-R" panose="02020400000000000000" pitchFamily="18" charset="-128"/>
                <a:ea typeface="UD デジタル 教科書体 NP-R" panose="02020400000000000000" pitchFamily="18" charset="-128"/>
              </a:endParaRPr>
            </a:p>
            <a:p>
              <a:pPr algn="ctr"/>
              <a:endParaRPr lang="zh-TW" altLang="en-US" sz="1590" dirty="0">
                <a:latin typeface="UD デジタル 教科書体 NP-R" panose="02020400000000000000" pitchFamily="18" charset="-128"/>
                <a:ea typeface="UD デジタル 教科書体 NP-R" panose="02020400000000000000" pitchFamily="18" charset="-128"/>
              </a:endParaRPr>
            </a:p>
            <a:p>
              <a:pPr algn="ctr"/>
              <a:r>
                <a:rPr lang="zh-TW" altLang="en-US" sz="1590" dirty="0">
                  <a:latin typeface="UD デジタル 教科書体 NP-R" panose="02020400000000000000" pitchFamily="18" charset="-128"/>
                  <a:ea typeface="UD デジタル 教科書体 NP-R" panose="02020400000000000000" pitchFamily="18" charset="-128"/>
                </a:rPr>
                <a:t>（省令）</a:t>
              </a:r>
              <a:endParaRPr kumimoji="1" lang="ja-JP" altLang="en-US" sz="1590" dirty="0"/>
            </a:p>
          </p:txBody>
        </p:sp>
        <p:sp>
          <p:nvSpPr>
            <p:cNvPr id="19" name="角丸四角形 18"/>
            <p:cNvSpPr/>
            <p:nvPr/>
          </p:nvSpPr>
          <p:spPr>
            <a:xfrm>
              <a:off x="4053537"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CN" altLang="en-US" sz="1590" dirty="0">
                  <a:latin typeface="UD デジタル 教科書体 NP-R" panose="02020400000000000000" pitchFamily="18" charset="-128"/>
                  <a:ea typeface="UD デジタル 教科書体 NP-R" panose="02020400000000000000" pitchFamily="18" charset="-128"/>
                </a:rPr>
                <a:t>施行令</a:t>
              </a:r>
            </a:p>
            <a:p>
              <a:pPr algn="ctr"/>
              <a:endParaRPr lang="en-US" altLang="zh-CN" sz="1590" dirty="0">
                <a:latin typeface="UD デジタル 教科書体 NP-R" panose="02020400000000000000" pitchFamily="18" charset="-128"/>
                <a:ea typeface="UD デジタル 教科書体 NP-R" panose="02020400000000000000" pitchFamily="18" charset="-128"/>
              </a:endParaRPr>
            </a:p>
            <a:p>
              <a:pPr algn="ctr"/>
              <a:r>
                <a:rPr lang="zh-CN" altLang="en-US" sz="1590" dirty="0">
                  <a:latin typeface="UD デジタル 教科書体 NP-R" panose="02020400000000000000" pitchFamily="18" charset="-128"/>
                  <a:ea typeface="UD デジタル 教科書体 NP-R" panose="02020400000000000000" pitchFamily="18" charset="-128"/>
                </a:rPr>
                <a:t> （政令）</a:t>
              </a:r>
              <a:endParaRPr kumimoji="1" lang="ja-JP" altLang="en-US" sz="1590" dirty="0"/>
            </a:p>
          </p:txBody>
        </p:sp>
        <p:sp>
          <p:nvSpPr>
            <p:cNvPr id="20" name="角丸四角形 19"/>
            <p:cNvSpPr/>
            <p:nvPr/>
          </p:nvSpPr>
          <p:spPr>
            <a:xfrm>
              <a:off x="2220104" y="3849939"/>
              <a:ext cx="1408302" cy="1042793"/>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zh-CN" altLang="en-US" sz="1300" dirty="0">
                  <a:latin typeface="UD デジタル 教科書体 NP-R" panose="02020400000000000000" pitchFamily="18" charset="-128"/>
                  <a:ea typeface="UD デジタル 教科書体 NP-R" panose="02020400000000000000" pitchFamily="18" charset="-128"/>
                </a:rPr>
                <a:t>＜通則＞</a:t>
              </a:r>
            </a:p>
            <a:p>
              <a:r>
                <a:rPr lang="zh-CN" altLang="en-US" sz="1300" dirty="0">
                  <a:latin typeface="UD デジタル 教科書体 NP-R" panose="02020400000000000000" pitchFamily="18" charset="-128"/>
                  <a:ea typeface="UD デジタル 教科書体 NP-R" panose="02020400000000000000" pitchFamily="18" charset="-128"/>
                </a:rPr>
                <a:t>国税通則法</a:t>
              </a:r>
            </a:p>
            <a:p>
              <a:r>
                <a:rPr lang="zh-CN" altLang="en-US" sz="1300" dirty="0">
                  <a:latin typeface="UD デジタル 教科書体 NP-R" panose="02020400000000000000" pitchFamily="18" charset="-128"/>
                  <a:ea typeface="UD デジタル 教科書体 NP-R" panose="02020400000000000000" pitchFamily="18" charset="-128"/>
                </a:rPr>
                <a:t>国税徴収法</a:t>
              </a:r>
            </a:p>
            <a:p>
              <a:r>
                <a:rPr lang="zh-CN" altLang="en-US" sz="1300" dirty="0">
                  <a:latin typeface="UD デジタル 教科書体 NP-R" panose="02020400000000000000" pitchFamily="18" charset="-128"/>
                  <a:ea typeface="UD デジタル 教科書体 NP-R" panose="02020400000000000000" pitchFamily="18" charset="-128"/>
                </a:rPr>
                <a:t>国税犯則取締法</a:t>
              </a:r>
            </a:p>
            <a:p>
              <a:r>
                <a:rPr lang="zh-CN" altLang="en-US" sz="1300" dirty="0">
                  <a:latin typeface="UD デジタル 教科書体 NP-R" panose="02020400000000000000" pitchFamily="18" charset="-128"/>
                  <a:ea typeface="UD デジタル 教科書体 NP-R" panose="02020400000000000000" pitchFamily="18" charset="-128"/>
                </a:rPr>
                <a:t>　　　　</a:t>
              </a:r>
              <a:r>
                <a:rPr lang="ja-JP" altLang="en-US" sz="1300" dirty="0">
                  <a:latin typeface="UD デジタル 教科書体 NP-R" panose="02020400000000000000" pitchFamily="18" charset="-128"/>
                  <a:ea typeface="UD デジタル 教科書体 NP-R" panose="02020400000000000000" pitchFamily="18" charset="-128"/>
                </a:rPr>
                <a:t>　　</a:t>
              </a:r>
              <a:r>
                <a:rPr lang="zh-CN" altLang="en-US" sz="1300" dirty="0">
                  <a:latin typeface="UD デジタル 教科書体 NP-R" panose="02020400000000000000" pitchFamily="18" charset="-128"/>
                  <a:ea typeface="UD デジタル 教科書体 NP-R" panose="02020400000000000000" pitchFamily="18" charset="-128"/>
                </a:rPr>
                <a:t>他</a:t>
              </a:r>
              <a:endParaRPr kumimoji="1" lang="ja-JP" altLang="en-US" sz="1300" dirty="0"/>
            </a:p>
          </p:txBody>
        </p:sp>
        <p:sp>
          <p:nvSpPr>
            <p:cNvPr id="21" name="角丸四角形 20"/>
            <p:cNvSpPr/>
            <p:nvPr/>
          </p:nvSpPr>
          <p:spPr>
            <a:xfrm>
              <a:off x="635928" y="4892731"/>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590" dirty="0">
                  <a:latin typeface="UD デジタル 教科書体 NP-R" panose="02020400000000000000" pitchFamily="18" charset="-128"/>
                  <a:ea typeface="UD デジタル 教科書体 NP-R" panose="02020400000000000000" pitchFamily="18" charset="-128"/>
                </a:rPr>
                <a:t>国税に関する法律</a:t>
              </a:r>
              <a:endParaRPr kumimoji="1" lang="ja-JP" altLang="en-US" sz="1590" dirty="0"/>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ja-JP" altLang="en-US" sz="1300" dirty="0">
                  <a:latin typeface="UD デジタル 教科書体 NP-R" panose="02020400000000000000" pitchFamily="18" charset="-128"/>
                  <a:ea typeface="UD デジタル 教科書体 NP-R" panose="02020400000000000000" pitchFamily="18" charset="-128"/>
                </a:rPr>
                <a:t>＜直接税＞ </a:t>
              </a:r>
            </a:p>
            <a:p>
              <a:r>
                <a:rPr lang="ja-JP" altLang="en-US" sz="1300" dirty="0">
                  <a:latin typeface="UD デジタル 教科書体 NP-R" panose="02020400000000000000" pitchFamily="18" charset="-128"/>
                  <a:ea typeface="UD デジタル 教科書体 NP-R" panose="02020400000000000000" pitchFamily="18" charset="-128"/>
                </a:rPr>
                <a:t>所得税法</a:t>
              </a:r>
            </a:p>
            <a:p>
              <a:r>
                <a:rPr lang="ja-JP" altLang="en-US" sz="1300" dirty="0">
                  <a:latin typeface="UD デジタル 教科書体 NP-R" panose="02020400000000000000" pitchFamily="18" charset="-128"/>
                  <a:ea typeface="UD デジタル 教科書体 NP-R" panose="02020400000000000000" pitchFamily="18" charset="-128"/>
                </a:rPr>
                <a:t>法人税法</a:t>
              </a:r>
            </a:p>
            <a:p>
              <a:r>
                <a:rPr lang="ja-JP" altLang="en-US" sz="1300" dirty="0">
                  <a:latin typeface="UD デジタル 教科書体 NP-R" panose="02020400000000000000" pitchFamily="18" charset="-128"/>
                  <a:ea typeface="UD デジタル 教科書体 NP-R" panose="02020400000000000000" pitchFamily="18" charset="-128"/>
                </a:rPr>
                <a:t>相続税法</a:t>
              </a:r>
            </a:p>
            <a:p>
              <a:r>
                <a:rPr lang="ja-JP" altLang="en-US" sz="1300" dirty="0">
                  <a:latin typeface="UD デジタル 教科書体 NP-R" panose="02020400000000000000" pitchFamily="18" charset="-128"/>
                  <a:ea typeface="UD デジタル 教科書体 NP-R" panose="02020400000000000000" pitchFamily="18" charset="-128"/>
                </a:rPr>
                <a:t>租税特別措置法</a:t>
              </a:r>
            </a:p>
            <a:p>
              <a:r>
                <a:rPr lang="ja-JP" altLang="en-US" sz="1300" dirty="0">
                  <a:latin typeface="UD デジタル 教科書体 NP-R" panose="02020400000000000000" pitchFamily="18" charset="-128"/>
                  <a:ea typeface="UD デジタル 教科書体 NP-R" panose="02020400000000000000" pitchFamily="18" charset="-128"/>
                </a:rPr>
                <a:t>　　　　　　他</a:t>
              </a:r>
            </a:p>
            <a:p>
              <a:r>
                <a:rPr lang="ja-JP" altLang="en-US" sz="1300" dirty="0">
                  <a:latin typeface="UD デジタル 教科書体 NP-R" panose="02020400000000000000" pitchFamily="18" charset="-128"/>
                  <a:ea typeface="UD デジタル 教科書体 NP-R" panose="02020400000000000000" pitchFamily="18" charset="-128"/>
                </a:rPr>
                <a:t>＜間接税＞</a:t>
              </a:r>
            </a:p>
            <a:p>
              <a:r>
                <a:rPr lang="ja-JP" altLang="en-US" sz="1300" dirty="0">
                  <a:latin typeface="UD デジタル 教科書体 NP-R" panose="02020400000000000000" pitchFamily="18" charset="-128"/>
                  <a:ea typeface="UD デジタル 教科書体 NP-R" panose="02020400000000000000" pitchFamily="18" charset="-128"/>
                </a:rPr>
                <a:t>消費税法</a:t>
              </a:r>
            </a:p>
            <a:p>
              <a:r>
                <a:rPr lang="ja-JP" altLang="en-US" sz="1300" dirty="0">
                  <a:latin typeface="UD デジタル 教科書体 NP-R" panose="02020400000000000000" pitchFamily="18" charset="-128"/>
                  <a:ea typeface="UD デジタル 教科書体 NP-R" panose="02020400000000000000" pitchFamily="18" charset="-128"/>
                </a:rPr>
                <a:t>個別間接税法（酒税法、たばこ税法など）</a:t>
              </a:r>
              <a:endParaRPr kumimoji="1" lang="ja-JP" altLang="en-US" sz="1300" dirty="0"/>
            </a:p>
          </p:txBody>
        </p:sp>
      </p:grpSp>
      <p:sp>
        <p:nvSpPr>
          <p:cNvPr id="23"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11</a:t>
            </a:r>
            <a:r>
              <a:rPr lang="ja-JP" altLang="en-US" sz="2022" dirty="0">
                <a:latin typeface="UD デジタル 教科書体 NP-R" panose="02020400000000000000" pitchFamily="18" charset="-128"/>
                <a:ea typeface="UD デジタル 教科書体 NP-R" panose="02020400000000000000" pitchFamily="18" charset="-128"/>
              </a:rPr>
              <a:t>．租税体系</a:t>
            </a:r>
          </a:p>
        </p:txBody>
      </p:sp>
    </p:spTree>
    <p:extLst>
      <p:ext uri="{BB962C8B-B14F-4D97-AF65-F5344CB8AC3E}">
        <p14:creationId xmlns:p14="http://schemas.microsoft.com/office/powerpoint/2010/main" val="84382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107347159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租税の種類</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8" name="正方形/長方形 17"/>
          <p:cNvSpPr/>
          <p:nvPr/>
        </p:nvSpPr>
        <p:spPr>
          <a:xfrm>
            <a:off x="167113" y="873347"/>
            <a:ext cx="8496944" cy="65659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補完し合いながら体系をなしており、主なものとしてこのように分類されます。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pic>
        <p:nvPicPr>
          <p:cNvPr id="4" name="図 3">
            <a:extLst>
              <a:ext uri="{FF2B5EF4-FFF2-40B4-BE49-F238E27FC236}">
                <a16:creationId xmlns:a16="http://schemas.microsoft.com/office/drawing/2014/main" id="{C5C9B9F9-F0A5-432F-920C-E1D328A3746A}"/>
              </a:ext>
            </a:extLst>
          </p:cNvPr>
          <p:cNvPicPr>
            <a:picLocks noChangeAspect="1"/>
          </p:cNvPicPr>
          <p:nvPr/>
        </p:nvPicPr>
        <p:blipFill rotWithShape="1">
          <a:blip r:embed="rId2">
            <a:extLst>
              <a:ext uri="{28A0092B-C50C-407E-A947-70E740481C1C}">
                <a14:useLocalDpi xmlns:a14="http://schemas.microsoft.com/office/drawing/2010/main" val="0"/>
              </a:ext>
            </a:extLst>
          </a:blip>
          <a:srcRect l="12201" t="17801" r="12988" b="5201"/>
          <a:stretch/>
        </p:blipFill>
        <p:spPr>
          <a:xfrm>
            <a:off x="167113" y="1529937"/>
            <a:ext cx="8636051" cy="4999819"/>
          </a:xfrm>
          <a:prstGeom prst="rect">
            <a:avLst/>
          </a:prstGeom>
        </p:spPr>
      </p:pic>
      <p:sp>
        <p:nvSpPr>
          <p:cNvPr id="8" name="正方形/長方形 7">
            <a:extLst>
              <a:ext uri="{FF2B5EF4-FFF2-40B4-BE49-F238E27FC236}">
                <a16:creationId xmlns:a16="http://schemas.microsoft.com/office/drawing/2014/main" id="{38ACA567-9E3D-43D9-9425-34D46564FAFF}"/>
              </a:ext>
            </a:extLst>
          </p:cNvPr>
          <p:cNvSpPr/>
          <p:nvPr/>
        </p:nvSpPr>
        <p:spPr>
          <a:xfrm>
            <a:off x="7507020" y="6529756"/>
            <a:ext cx="1296144" cy="287907"/>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a:t>
            </a:r>
            <a:r>
              <a:rPr lang="en-US" altLang="ja-JP" sz="1067" dirty="0">
                <a:latin typeface="UD デジタル 教科書体 NP-R" panose="02020400000000000000" pitchFamily="18" charset="-128"/>
                <a:ea typeface="UD デジタル 教科書体 NP-R" panose="02020400000000000000" pitchFamily="18" charset="-128"/>
              </a:rPr>
              <a:t>HP</a:t>
            </a:r>
            <a:endParaRPr lang="ja-JP" altLang="en-US" sz="1067"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454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43542" y="920370"/>
            <a:ext cx="8256919" cy="1374735"/>
          </a:xfrm>
          <a:prstGeom prst="rect">
            <a:avLst/>
          </a:prstGeom>
          <a:solidFill>
            <a:schemeClr val="bg1">
              <a:alpha val="50000"/>
            </a:schemeClr>
          </a:solidFill>
        </p:spPr>
        <p:txBody>
          <a:bodyPr wrap="square">
            <a:spAutoFit/>
          </a:bodyPr>
          <a:lstStyle/>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・国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国が賦課・徴収する租税。</a:t>
            </a:r>
          </a:p>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・地方税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地方公共団体が賦課・徴収する租税で、都道府県税と市町村税に分かれます。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そのほか、国が賦課・徴収した租税を、財政力の均等化ないし補強のために地方公共団体に交付ないし譲与する地方交付税（所得税・酒税・法人税・たばこ税の一部）と地方譲与税（自動車重量税の一部）など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27" name="正方形/長方形 26"/>
          <p:cNvSpPr/>
          <p:nvPr/>
        </p:nvSpPr>
        <p:spPr>
          <a:xfrm>
            <a:off x="443542" y="3080614"/>
            <a:ext cx="8256919" cy="2400657"/>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国税のうち、関税、とん税、特別とん税以外のもの（国税庁が管轄する。「国税通則法」、「国税徴収法」及び「国税犯則取締法」を適用するもの）。</a:t>
            </a: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外国からの輸入貨物に課されるもの（税関が賦課・徴収する。とん税、特別とん税も同じ）。なお、我が国の関税率は以下の二つの方法に基づいて決められています。</a:t>
            </a: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協定）に基づいて定められている税率（協定税率、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加盟国・地域に対して一定率以上の関税を課さないことを約束（譲許）しています（関税法及び関税定率法を適用）。</a:t>
            </a:r>
          </a:p>
        </p:txBody>
      </p:sp>
      <p:sp>
        <p:nvSpPr>
          <p:cNvPr id="2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30" name="表 29"/>
          <p:cNvGraphicFramePr>
            <a:graphicFrameLocks noGrp="1"/>
          </p:cNvGraphicFramePr>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１．国税と地方税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31" name="表 30"/>
          <p:cNvGraphicFramePr>
            <a:graphicFrameLocks noGrp="1"/>
          </p:cNvGraphicFramePr>
          <p:nvPr/>
        </p:nvGraphicFramePr>
        <p:xfrm>
          <a:off x="179512" y="27057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２．内国税と関税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78582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3542" y="908720"/>
            <a:ext cx="8256919" cy="5976380"/>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直接税には、税金を集めるコストが大きいこと、</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また、税収が景気の変動を受けやすいという問題点</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があります。一方、間接税は、個々の事情に配慮し</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たきめ細かな対応ができず、低所得者ほど税金負担</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率が大きくなる</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の問題点があります。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5" name="表 14"/>
          <p:cNvGraphicFramePr>
            <a:graphicFrameLocks noGrp="1"/>
          </p:cNvGraphicFramePr>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３．直接税と間接税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6" name="グラフ 5"/>
          <p:cNvGraphicFramePr/>
          <p:nvPr>
            <p:extLst>
              <p:ext uri="{D42A27DB-BD31-4B8C-83A1-F6EECF244321}">
                <p14:modId xmlns:p14="http://schemas.microsoft.com/office/powerpoint/2010/main" val="735559797"/>
              </p:ext>
            </p:extLst>
          </p:nvPr>
        </p:nvGraphicFramePr>
        <p:xfrm>
          <a:off x="4747687" y="2118283"/>
          <a:ext cx="3888000" cy="38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2958203658"/>
              </p:ext>
            </p:extLst>
          </p:nvPr>
        </p:nvGraphicFramePr>
        <p:xfrm>
          <a:off x="5684518" y="3131730"/>
          <a:ext cx="1944000"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19"/>
          <p:cNvSpPr txBox="1">
            <a:spLocks noChangeArrowheads="1"/>
          </p:cNvSpPr>
          <p:nvPr/>
        </p:nvSpPr>
        <p:spPr bwMode="auto">
          <a:xfrm>
            <a:off x="6085970" y="5819388"/>
            <a:ext cx="2646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令和７年度</a:t>
            </a:r>
            <a:r>
              <a:rPr lang="zh-CN" altLang="en-US" sz="1200" dirty="0">
                <a:solidFill>
                  <a:prstClr val="black"/>
                </a:solidFill>
                <a:latin typeface="HG丸ｺﾞｼｯｸM-PRO" panose="020F0600000000000000" pitchFamily="50" charset="-128"/>
                <a:ea typeface="HG丸ｺﾞｼｯｸM-PRO" panose="020F0600000000000000" pitchFamily="50" charset="-128"/>
              </a:rPr>
              <a:t>一般会計当初</a:t>
            </a:r>
            <a:r>
              <a:rPr lang="ja-JP" altLang="en-US" sz="1200" dirty="0">
                <a:solidFill>
                  <a:prstClr val="black"/>
                </a:solidFill>
                <a:latin typeface="HG丸ｺﾞｼｯｸM-PRO" panose="020F0600000000000000" pitchFamily="50" charset="-128"/>
                <a:ea typeface="HG丸ｺﾞｼｯｸM-PRO" panose="020F0600000000000000" pitchFamily="50" charset="-128"/>
              </a:rPr>
              <a:t>予算による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879605" y="3800673"/>
            <a:ext cx="162416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間接税　</a:t>
            </a:r>
            <a:r>
              <a:rPr kumimoji="1" lang="ja-JP" altLang="en-US" sz="14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直接税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41</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1" noProof="0"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59</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11" name="テキスト ボックス 10"/>
          <p:cNvSpPr txBox="1"/>
          <p:nvPr/>
        </p:nvSpPr>
        <p:spPr>
          <a:xfrm>
            <a:off x="4572000" y="6165304"/>
            <a:ext cx="4248472"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03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836712"/>
            <a:ext cx="8712968" cy="5221942"/>
          </a:xfrm>
          <a:prstGeom prst="rect">
            <a:avLst/>
          </a:prstGeom>
          <a:solidFill>
            <a:schemeClr val="bg1">
              <a:alpha val="50000"/>
            </a:schemeClr>
          </a:solidFill>
        </p:spPr>
        <p:txBody>
          <a:bodyPr wrap="square">
            <a:spAutoFit/>
          </a:bodyPr>
          <a:lstStyle/>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例：所得税・法人税・住民税など</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所有する生産要素</a:t>
            </a:r>
            <a:r>
              <a:rPr lang="en-US" altLang="ja-JP" sz="1333" dirty="0">
                <a:latin typeface="UD デジタル 教科書体 NP-R" panose="02020400000000000000" pitchFamily="18" charset="-128"/>
                <a:ea typeface="UD デジタル 教科書体 NP-R" panose="02020400000000000000" pitchFamily="18" charset="-128"/>
              </a:rPr>
              <a:t>(</a:t>
            </a:r>
            <a:r>
              <a:rPr lang="ja-JP" altLang="en-US" sz="1333" dirty="0">
                <a:latin typeface="UD デジタル 教科書体 NP-R" panose="02020400000000000000" pitchFamily="18" charset="-128"/>
                <a:ea typeface="UD デジタル 教科書体 NP-R" panose="02020400000000000000" pitchFamily="18" charset="-128"/>
              </a:rPr>
              <a:t>例：事業など）からもたらされる収益を対象。（例：事業税・鉱産税など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endParaRPr lang="ja-JP" altLang="en-US" sz="1400" dirty="0">
              <a:latin typeface="UD デジタル 教科書体 NP-R" panose="02020400000000000000" pitchFamily="18" charset="-128"/>
              <a:ea typeface="UD デジタル 教科書体 NP-R" panose="02020400000000000000" pitchFamily="18" charset="-128"/>
            </a:endParaRPr>
          </a:p>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物品またはサービスを購入・消費するという事実に着目して課される租税。日本で導入されている「消費税（消費税及び地方消費税）」は一般消費税に該当します。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製造業者や小売人によって納付された租税が物品・サービスの価格に含められること</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で消費者に転嫁されるもの。以下の二つに分かれます。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（例：たばこ税・揮発油税・関税など）</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すべての物品・サービスを対象（消費税）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4233"/>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（例：登録免許税・印紙税・不動産取得税など）</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136074"/>
            <a:ext cx="8448938"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使途を特定せず一般経費に充てる目的で課される租税。</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最初から特定の経費に充てる目的で課される租税。</a:t>
            </a:r>
          </a:p>
        </p:txBody>
      </p:sp>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1" name="表 10"/>
          <p:cNvGraphicFramePr>
            <a:graphicFrameLocks noGrp="1"/>
          </p:cNvGraphicFramePr>
          <p:nvPr>
            <p:extLst>
              <p:ext uri="{D42A27DB-BD31-4B8C-83A1-F6EECF244321}">
                <p14:modId xmlns:p14="http://schemas.microsoft.com/office/powerpoint/2010/main" val="385766366"/>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４．収得税・財産税・消費税・流通税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97176664"/>
              </p:ext>
            </p:extLst>
          </p:nvPr>
        </p:nvGraphicFramePr>
        <p:xfrm>
          <a:off x="179512" y="573007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５．普通税と目的税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285601730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059096355"/>
              </p:ext>
            </p:extLst>
          </p:nvPr>
        </p:nvGraphicFramePr>
        <p:xfrm>
          <a:off x="168194" y="1211775"/>
          <a:ext cx="8885028" cy="423344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43346">
                  <a:extLst>
                    <a:ext uri="{9D8B030D-6E8A-4147-A177-3AD203B41FA5}">
                      <a16:colId xmlns:a16="http://schemas.microsoft.com/office/drawing/2014/main" val="183923811"/>
                    </a:ext>
                  </a:extLst>
                </a:gridCol>
                <a:gridCol w="936104">
                  <a:extLst>
                    <a:ext uri="{9D8B030D-6E8A-4147-A177-3AD203B41FA5}">
                      <a16:colId xmlns:a16="http://schemas.microsoft.com/office/drawing/2014/main" val="802292303"/>
                    </a:ext>
                  </a:extLst>
                </a:gridCol>
                <a:gridCol w="3640404">
                  <a:extLst>
                    <a:ext uri="{9D8B030D-6E8A-4147-A177-3AD203B41FA5}">
                      <a16:colId xmlns:a16="http://schemas.microsoft.com/office/drawing/2014/main" val="1886794608"/>
                    </a:ext>
                  </a:extLst>
                </a:gridCol>
                <a:gridCol w="4065174">
                  <a:extLst>
                    <a:ext uri="{9D8B030D-6E8A-4147-A177-3AD203B41FA5}">
                      <a16:colId xmlns:a16="http://schemas.microsoft.com/office/drawing/2014/main" val="2759127446"/>
                    </a:ext>
                  </a:extLst>
                </a:gridCol>
              </a:tblGrid>
              <a:tr h="474553">
                <a:tc gridSpan="3">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500240">
                <a:tc gridSpan="2">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698360">
                <a:tc>
                  <a:txBody>
                    <a:bodyPr/>
                    <a:lstStyle/>
                    <a:p>
                      <a:pPr algn="l"/>
                      <a:endParaRPr kumimoji="1" lang="ja-JP" altLang="en-US" sz="1400" dirty="0">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371095">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非居住者</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・居住者以外の個人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1490841">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698360">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7345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nvGraphicFramePr>
        <p:xfrm>
          <a:off x="609600" y="692696"/>
          <a:ext cx="7922840" cy="590465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564708">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奈良</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この頃の税は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飛鳥時代と同じ、租・調・庸・雑徭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でした。奈良時代になると税が都に集められて、壮大な平城京が建築され、都を中心に華やかな文化が栄えましたが、奈良時代中期になると、重い税の負担に耐えかね口分田を捨てて逃亡する者も現れ、次第に荒れた田畑が増加していき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そこで朝廷は、新しく農地を開いたものに永久的に土地の私有を認める「墾田永年私財法」（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743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年）を制定して、税制の立て直しを図ろうとしました。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421751">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平安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世紀になると、班田収授法が崩れ、各地に大きな寺社や貴族の領有地である荘園ができ（公地公民の制度が崩れはじめる）、農民に荘園を管理する領主から</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年貢、公事</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（くじ）</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、夫役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（ぶやく）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という税が課されました。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年貢</a:t>
                      </a:r>
                      <a:r>
                        <a:rPr kumimoji="1" lang="ja-JP" altLang="en-US" sz="140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：荘園領主・封建領主が農民に課した租税。原則として田の年貢は米、畑の年貢は現物と金納。</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公事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：年貢・所当・官物と呼ばれた租税を除いた全ての雑税</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（ぞうぜい）</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、例えば、糸・布・炭・野菜などの手工業製品や特産品を納めること。</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夫役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：労働で納める税。公事の中でも人的な賦課の部分を夫役と呼んで、その他の公事（雑公事とも呼ばれる）と区別したもの。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r h="19181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鎌倉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守護や地頭、荘園領主などの保護の下で、経済が発達した時代で、農民には、年貢のほかに公事と夫役が課せられました。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また、人々が集まる場所には市場が生まれ、それに伴い、商工業者が集まって「座（同業組合）」ができ生産や販売を独占する代りに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座役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（ざやく）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という税を、製品や貨幣で荘園領主に納めていました。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座役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：中世、販売の独占や関銭の免除などの特権を与えられる代わりに、本所である幕府・領主・寺社などから座に課せられた労役奉仕や市座銭などの税。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553184665"/>
                  </a:ext>
                </a:extLst>
              </a:tr>
            </a:tbl>
          </a:graphicData>
        </a:graphic>
      </p:graphicFrame>
    </p:spTree>
    <p:extLst>
      <p:ext uri="{BB962C8B-B14F-4D97-AF65-F5344CB8AC3E}">
        <p14:creationId xmlns:p14="http://schemas.microsoft.com/office/powerpoint/2010/main" val="1625608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59586" y="3342571"/>
            <a:ext cx="2080231" cy="374461"/>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■所得税の速算表</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5" y="908720"/>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～所得税の税率～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所得が多くなるほど税率が高くなる</a:t>
            </a:r>
            <a:r>
              <a:rPr lang="ja-JP" altLang="en-US" sz="1517" b="1" dirty="0">
                <a:latin typeface="UD デジタル 教科書体 NP-R" panose="02020400000000000000" pitchFamily="18" charset="-128"/>
                <a:ea typeface="UD デジタル 教科書体 NP-R" panose="02020400000000000000" pitchFamily="18" charset="-128"/>
              </a:rPr>
              <a:t>“超過累進税率”</a:t>
            </a:r>
            <a:r>
              <a:rPr lang="ja-JP" altLang="en-US" sz="1517" dirty="0">
                <a:latin typeface="UD デジタル 教科書体 NP-R" panose="02020400000000000000" pitchFamily="18" charset="-128"/>
                <a:ea typeface="UD デジタル 教科書体 NP-R" panose="02020400000000000000" pitchFamily="18" charset="-128"/>
              </a:rPr>
              <a:t>になっています。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分離課税に対するものなどを除くと、５％から</a:t>
            </a:r>
            <a:r>
              <a:rPr lang="en-US" altLang="ja-JP" sz="1517" dirty="0">
                <a:latin typeface="UD デジタル 教科書体 NP-R" panose="02020400000000000000" pitchFamily="18" charset="-128"/>
                <a:ea typeface="UD デジタル 教科書体 NP-R" panose="02020400000000000000" pitchFamily="18" charset="-128"/>
              </a:rPr>
              <a:t>45</a:t>
            </a:r>
            <a:r>
              <a:rPr lang="ja-JP" altLang="en-US" sz="1517" dirty="0">
                <a:latin typeface="UD デジタル 教科書体 NP-R" panose="02020400000000000000" pitchFamily="18" charset="-128"/>
                <a:ea typeface="UD デジタル 教科書体 NP-R" panose="02020400000000000000" pitchFamily="18" charset="-128"/>
              </a:rPr>
              <a:t>％の７段階に区分され、例えば、課税所得が</a:t>
            </a:r>
            <a:r>
              <a:rPr lang="en-US" altLang="ja-JP" sz="1517" dirty="0">
                <a:latin typeface="UD デジタル 教科書体 NP-R" panose="02020400000000000000" pitchFamily="18" charset="-128"/>
                <a:ea typeface="UD デジタル 教科書体 NP-R" panose="02020400000000000000" pitchFamily="18" charset="-128"/>
              </a:rPr>
              <a:t>200</a:t>
            </a:r>
            <a:r>
              <a:rPr lang="ja-JP" altLang="en-US" sz="1517" dirty="0">
                <a:latin typeface="UD デジタル 教科書体 NP-R" panose="02020400000000000000" pitchFamily="18" charset="-128"/>
                <a:ea typeface="UD デジタル 教科書体 NP-R" panose="02020400000000000000" pitchFamily="18" charset="-128"/>
              </a:rPr>
              <a:t>万円の場合、そのうち</a:t>
            </a:r>
            <a:r>
              <a:rPr lang="en-US" altLang="ja-JP" sz="1517" dirty="0">
                <a:latin typeface="UD デジタル 教科書体 NP-R" panose="02020400000000000000" pitchFamily="18" charset="-128"/>
                <a:ea typeface="UD デジタル 教科書体 NP-R" panose="02020400000000000000" pitchFamily="18" charset="-128"/>
              </a:rPr>
              <a:t>195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％、残り</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％の所得税が課され、税額は合計</a:t>
            </a:r>
            <a:r>
              <a:rPr lang="en-US" altLang="ja-JP" sz="1517" dirty="0">
                <a:latin typeface="UD デジタル 教科書体 NP-R" panose="02020400000000000000" pitchFamily="18" charset="-128"/>
                <a:ea typeface="UD デジタル 教科書体 NP-R" panose="02020400000000000000" pitchFamily="18" charset="-128"/>
              </a:rPr>
              <a:t>102,500</a:t>
            </a:r>
            <a:r>
              <a:rPr lang="ja-JP" altLang="en-US" sz="1517" dirty="0">
                <a:latin typeface="UD デジタル 教科書体 NP-R" panose="02020400000000000000" pitchFamily="18" charset="-128"/>
                <a:ea typeface="UD デジタル 教科書体 NP-R" panose="02020400000000000000" pitchFamily="18" charset="-128"/>
              </a:rPr>
              <a:t>円となります。速算表を使用すれば、より簡単に税額を求められます（課税所得</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税率－控除額＝税額）。</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また、東日本大震災からの復興のための施策の財源確保を目的に、平成</a:t>
            </a:r>
            <a:r>
              <a:rPr lang="en-US" altLang="ja-JP" sz="1517" dirty="0">
                <a:latin typeface="UD デジタル 教科書体 NP-R" panose="02020400000000000000" pitchFamily="18" charset="-128"/>
                <a:ea typeface="UD デジタル 教科書体 NP-R" panose="02020400000000000000" pitchFamily="18" charset="-128"/>
              </a:rPr>
              <a:t>25</a:t>
            </a:r>
            <a:r>
              <a:rPr lang="ja-JP" altLang="en-US" sz="1517" dirty="0">
                <a:latin typeface="UD デジタル 教科書体 NP-R" panose="02020400000000000000" pitchFamily="18" charset="-128"/>
                <a:ea typeface="UD デジタル 教科書体 NP-R" panose="02020400000000000000" pitchFamily="18" charset="-128"/>
              </a:rPr>
              <a:t>年１月から令和</a:t>
            </a:r>
            <a:r>
              <a:rPr lang="en-US" altLang="ja-JP" sz="1517" dirty="0">
                <a:latin typeface="UD デジタル 教科書体 NP-R" panose="02020400000000000000" pitchFamily="18" charset="-128"/>
                <a:ea typeface="UD デジタル 教科書体 NP-R" panose="02020400000000000000" pitchFamily="18" charset="-128"/>
              </a:rPr>
              <a:t>19</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2037</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月まで復興特別所得税（所得税額</a:t>
            </a:r>
            <a:r>
              <a:rPr lang="en-US" altLang="ja-JP" sz="1517" dirty="0">
                <a:latin typeface="UD デジタル 教科書体 NP-R" panose="02020400000000000000" pitchFamily="18" charset="-128"/>
                <a:ea typeface="UD デジタル 教科書体 NP-R" panose="02020400000000000000" pitchFamily="18" charset="-128"/>
              </a:rPr>
              <a:t>×2.1</a:t>
            </a:r>
            <a:r>
              <a:rPr lang="ja-JP" altLang="en-US" sz="1517" dirty="0">
                <a:latin typeface="UD デジタル 教科書体 NP-R" panose="02020400000000000000" pitchFamily="18" charset="-128"/>
                <a:ea typeface="UD デジタル 教科書体 NP-R" panose="02020400000000000000" pitchFamily="18" charset="-128"/>
              </a:rPr>
              <a:t>％）を徴収することとしています。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8" name="表 7"/>
          <p:cNvGraphicFramePr>
            <a:graphicFrameLocks noGrp="1"/>
          </p:cNvGraphicFramePr>
          <p:nvPr/>
        </p:nvGraphicFramePr>
        <p:xfrm>
          <a:off x="931611" y="3748675"/>
          <a:ext cx="7312797" cy="263265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464370">
                  <a:extLst>
                    <a:ext uri="{9D8B030D-6E8A-4147-A177-3AD203B41FA5}">
                      <a16:colId xmlns:a16="http://schemas.microsoft.com/office/drawing/2014/main" val="1942539541"/>
                    </a:ext>
                  </a:extLst>
                </a:gridCol>
                <a:gridCol w="1976220">
                  <a:extLst>
                    <a:ext uri="{9D8B030D-6E8A-4147-A177-3AD203B41FA5}">
                      <a16:colId xmlns:a16="http://schemas.microsoft.com/office/drawing/2014/main" val="3168726381"/>
                    </a:ext>
                  </a:extLst>
                </a:gridCol>
                <a:gridCol w="1872207">
                  <a:extLst>
                    <a:ext uri="{9D8B030D-6E8A-4147-A177-3AD203B41FA5}">
                      <a16:colId xmlns:a16="http://schemas.microsoft.com/office/drawing/2014/main" val="613014329"/>
                    </a:ext>
                  </a:extLst>
                </a:gridCol>
              </a:tblGrid>
              <a:tr h="34660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課税される所得金額</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（千円未満の端数切り捨て）</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326579">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円から</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1,949,000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1,950,000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3,299,000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3,300,000</a:t>
                      </a:r>
                      <a:r>
                        <a:rPr kumimoji="1" lang="ja-JP" altLang="en-US" sz="1400" b="0" dirty="0">
                          <a:latin typeface="UD デジタル 教科書体 N-R" panose="02020400000000000000" pitchFamily="17" charset="-128"/>
                          <a:ea typeface="UD デジタル 教科書体 N-R" panose="02020400000000000000" pitchFamily="17" charset="-128"/>
                        </a:rPr>
                        <a:t>円から</a:t>
                      </a:r>
                      <a:r>
                        <a:rPr kumimoji="1" lang="en-US" altLang="ja-JP" sz="1400" b="0" dirty="0">
                          <a:latin typeface="UD デジタル 教科書体 N-R" panose="02020400000000000000" pitchFamily="17" charset="-128"/>
                          <a:ea typeface="UD デジタル 教科書体 N-R" panose="02020400000000000000" pitchFamily="17" charset="-128"/>
                        </a:rPr>
                        <a:t>6,949,000</a:t>
                      </a:r>
                      <a:r>
                        <a:rPr kumimoji="1"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6,950,000</a:t>
                      </a:r>
                      <a:r>
                        <a:rPr kumimoji="1" lang="ja-JP" altLang="en-US" sz="1400" b="0" dirty="0">
                          <a:latin typeface="UD デジタル 教科書体 N-R" panose="02020400000000000000" pitchFamily="17" charset="-128"/>
                          <a:ea typeface="UD デジタル 教科書体 N-R" panose="02020400000000000000" pitchFamily="17" charset="-128"/>
                        </a:rPr>
                        <a:t>円から</a:t>
                      </a:r>
                      <a:r>
                        <a:rPr kumimoji="1" lang="en-US" altLang="ja-JP" sz="1400" b="0" dirty="0">
                          <a:latin typeface="UD デジタル 教科書体 N-R" panose="02020400000000000000" pitchFamily="17" charset="-128"/>
                          <a:ea typeface="UD デジタル 教科書体 N-R" panose="02020400000000000000" pitchFamily="17" charset="-128"/>
                        </a:rPr>
                        <a:t>8,999,000</a:t>
                      </a:r>
                      <a:r>
                        <a:rPr kumimoji="1"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ja-JP" altLang="en-US" sz="1400" b="0" baseline="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9,000,000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17,999,000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18,000,000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39,999,000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40,000,000</a:t>
                      </a:r>
                      <a:r>
                        <a:rPr kumimoji="1" lang="ja-JP" altLang="en-US" sz="1400" b="0" dirty="0">
                          <a:latin typeface="UD デジタル 教科書体 N-R" panose="02020400000000000000" pitchFamily="17" charset="-128"/>
                          <a:ea typeface="UD デジタル 教科書体 N-R" panose="02020400000000000000" pitchFamily="17" charset="-128"/>
                        </a:rPr>
                        <a:t>円以上</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160056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238642105"/>
              </p:ext>
            </p:extLst>
          </p:nvPr>
        </p:nvGraphicFramePr>
        <p:xfrm>
          <a:off x="467544" y="105273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給与所得者で確定申告が必要な人</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給与の年間収入金額が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１か所から給与の支払を受けている人で、給与所得及び退職所得以外の所得の金額の合計額が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２か所以上から給与の支払を受けている人で、主たる給与以外の給与の収入金額と給与所得及び退職所得以外の所得金額の合計額が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150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万円以下で、給与所得及び退職所得以外の所得金額の合計額が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万円以下の人を除く）</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④ 同族会社の役員などで、その同族会社から貸付金の利子や資産の賃貸料などを受け取っている人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⑤ 災害減免法により源泉徴収の猶予などを受けている人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⑥ 源泉徴収義務のない者から給与等の支払を受けている人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⑦</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退職所得について正規の方法で税額を計算した場合に、その税額が源泉徴収された金額よりも多くなる人</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4986475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394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696011"/>
            <a:ext cx="8944995" cy="3744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～法人税の税率～</a:t>
            </a:r>
          </a:p>
        </p:txBody>
      </p:sp>
      <p:graphicFrame>
        <p:nvGraphicFramePr>
          <p:cNvPr id="17" name="表 16"/>
          <p:cNvGraphicFramePr>
            <a:graphicFrameLocks noGrp="1"/>
          </p:cNvGraphicFramePr>
          <p:nvPr>
            <p:extLst>
              <p:ext uri="{D42A27DB-BD31-4B8C-83A1-F6EECF244321}">
                <p14:modId xmlns:p14="http://schemas.microsoft.com/office/powerpoint/2010/main" val="3011011817"/>
              </p:ext>
            </p:extLst>
          </p:nvPr>
        </p:nvGraphicFramePr>
        <p:xfrm>
          <a:off x="129485" y="3064856"/>
          <a:ext cx="8885029" cy="371102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779740">
                  <a:extLst>
                    <a:ext uri="{9D8B030D-6E8A-4147-A177-3AD203B41FA5}">
                      <a16:colId xmlns:a16="http://schemas.microsoft.com/office/drawing/2014/main" val="183923811"/>
                    </a:ext>
                  </a:extLst>
                </a:gridCol>
                <a:gridCol w="1776194">
                  <a:extLst>
                    <a:ext uri="{9D8B030D-6E8A-4147-A177-3AD203B41FA5}">
                      <a16:colId xmlns:a16="http://schemas.microsoft.com/office/drawing/2014/main" val="1888129500"/>
                    </a:ext>
                  </a:extLst>
                </a:gridCol>
                <a:gridCol w="1224136">
                  <a:extLst>
                    <a:ext uri="{9D8B030D-6E8A-4147-A177-3AD203B41FA5}">
                      <a16:colId xmlns:a16="http://schemas.microsoft.com/office/drawing/2014/main" val="2056166731"/>
                    </a:ext>
                  </a:extLst>
                </a:gridCol>
                <a:gridCol w="2104959">
                  <a:extLst>
                    <a:ext uri="{9D8B030D-6E8A-4147-A177-3AD203B41FA5}">
                      <a16:colId xmlns:a16="http://schemas.microsoft.com/office/drawing/2014/main" val="319487936"/>
                    </a:ext>
                  </a:extLst>
                </a:gridCol>
              </a:tblGrid>
              <a:tr h="534616">
                <a:tc rowSpan="2"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rowSpan="2" hMerge="1">
                  <a:txBody>
                    <a:bodyPr/>
                    <a:lstStyle/>
                    <a:p>
                      <a:endParaRPr kumimoji="1" lang="ja-JP" altLang="en-US"/>
                    </a:p>
                  </a:txBody>
                  <a:tcPr/>
                </a:tc>
                <a:tc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適用関係</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以降から開始する事業年度）</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954377006"/>
                  </a:ext>
                </a:extLst>
              </a:tr>
              <a:tr h="387039">
                <a:tc gridSpan="2" v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vMerge="1">
                  <a:txBody>
                    <a:bodyPr/>
                    <a:lstStyle/>
                    <a:p>
                      <a:endParaRPr kumimoji="1" lang="ja-JP" altLang="en-US"/>
                    </a:p>
                  </a:txBody>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875812">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人格のない社団等</a:t>
                      </a:r>
                    </a:p>
                  </a:txBody>
                  <a:tcPr marL="104000" marR="104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（適用除外事業者は</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rowSpan="5">
                  <a:txBody>
                    <a:bodyPr/>
                    <a:lstStyle/>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前に開始した課税事業年度　</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以降に開始した事業年度</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10.3%</a:t>
                      </a:r>
                    </a:p>
                  </a:txBody>
                  <a:tcPr marL="104000" marR="104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1902275488"/>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88921246"/>
                  </a:ext>
                </a:extLst>
              </a:tr>
              <a:tr h="398124">
                <a:tc gridSpan="2">
                  <a:txBody>
                    <a:bodyPr/>
                    <a:lstStyle/>
                    <a:p>
                      <a:pPr marL="85725" indent="-85725"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hMerge="1">
                  <a:txBody>
                    <a:bodyPr/>
                    <a:lstStyle/>
                    <a:p>
                      <a:endParaRPr kumimoji="1" lang="ja-JP" altLang="en-US"/>
                    </a:p>
                  </a:txBody>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75858241"/>
                  </a:ext>
                </a:extLst>
              </a:tr>
              <a:tr h="505143">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一般社団法人等以外の公益法人等、協同組合等及び特定の医療法人（一定の法人を除く）</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1860705673"/>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6652508"/>
              </p:ext>
            </p:extLst>
          </p:nvPr>
        </p:nvGraphicFramePr>
        <p:xfrm>
          <a:off x="168194"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法人税の納税義務者と課税所得の範囲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31158331"/>
              </p:ext>
            </p:extLst>
          </p:nvPr>
        </p:nvGraphicFramePr>
        <p:xfrm>
          <a:off x="159988" y="980728"/>
          <a:ext cx="8885027" cy="164704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979631">
                  <a:extLst>
                    <a:ext uri="{9D8B030D-6E8A-4147-A177-3AD203B41FA5}">
                      <a16:colId xmlns:a16="http://schemas.microsoft.com/office/drawing/2014/main" val="183923811"/>
                    </a:ext>
                  </a:extLst>
                </a:gridCol>
                <a:gridCol w="3640404">
                  <a:extLst>
                    <a:ext uri="{9D8B030D-6E8A-4147-A177-3AD203B41FA5}">
                      <a16:colId xmlns:a16="http://schemas.microsoft.com/office/drawing/2014/main" val="1886794608"/>
                    </a:ext>
                  </a:extLst>
                </a:gridCol>
                <a:gridCol w="4264992">
                  <a:extLst>
                    <a:ext uri="{9D8B030D-6E8A-4147-A177-3AD203B41FA5}">
                      <a16:colId xmlns:a16="http://schemas.microsoft.com/office/drawing/2014/main" val="2759127446"/>
                    </a:ext>
                  </a:extLst>
                </a:gridCol>
              </a:tblGrid>
              <a:tr h="448442">
                <a:tc gridSpan="2">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69836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50024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34007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1301" y="966307"/>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国内取引の納税義務者は事業者（個人事業者と法人）です。また、輸入取引の場合の納税義務者は外国貨物を保税地域から引き取る者となります。</a:t>
            </a:r>
          </a:p>
        </p:txBody>
      </p:sp>
      <p:graphicFrame>
        <p:nvGraphicFramePr>
          <p:cNvPr id="9" name="表 8"/>
          <p:cNvGraphicFramePr>
            <a:graphicFrameLocks noGrp="1"/>
          </p:cNvGraphicFramePr>
          <p:nvPr/>
        </p:nvGraphicFramePr>
        <p:xfrm>
          <a:off x="467544" y="177281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免税事業者がインボイスの登録申請をした場合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か月の期間）の課税売上高が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なお、特定期間における</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50000"/>
                        </a:lnSpc>
                      </a:pPr>
                      <a:endPar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万円以上である場合や特定新規設立法人（</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10" name="表 9"/>
          <p:cNvGraphicFramePr>
            <a:graphicFrameLocks noGrp="1"/>
          </p:cNvGraphicFramePr>
          <p:nvPr/>
        </p:nvGraphicFramePr>
        <p:xfrm>
          <a:off x="176400" y="495722"/>
          <a:ext cx="1875320" cy="363220"/>
        </p:xfrm>
        <a:graphic>
          <a:graphicData uri="http://schemas.openxmlformats.org/drawingml/2006/table">
            <a:tbl>
              <a:tblPr firstRow="1" bandRow="1">
                <a:tableStyleId>{9DCAF9ED-07DC-4A11-8D7F-57B35C25682E}</a:tableStyleId>
              </a:tblPr>
              <a:tblGrid>
                <a:gridCol w="1875320">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消費税の納税義務者</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162043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1301" y="980728"/>
            <a:ext cx="8944995" cy="2067233"/>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昭和</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1988</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月に創設。</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平成元（</a:t>
            </a:r>
            <a:r>
              <a:rPr lang="en-US" altLang="ja-JP" sz="1517" dirty="0">
                <a:latin typeface="UD デジタル 教科書体 NP-R" panose="02020400000000000000" pitchFamily="18" charset="-128"/>
                <a:ea typeface="UD デジタル 教科書体 NP-R" panose="02020400000000000000" pitchFamily="18" charset="-128"/>
              </a:rPr>
              <a:t>1989</a:t>
            </a:r>
            <a:r>
              <a:rPr lang="ja-JP" altLang="en-US" sz="1517" dirty="0">
                <a:latin typeface="UD デジタル 教科書体 NP-R" panose="02020400000000000000" pitchFamily="18" charset="-128"/>
                <a:ea typeface="UD デジタル 教科書体 NP-R" panose="02020400000000000000" pitchFamily="18" charset="-128"/>
              </a:rPr>
              <a:t>）年４月１日から実施。</a:t>
            </a:r>
            <a:r>
              <a:rPr lang="ja-JP" altLang="en-US" sz="1517" b="1" dirty="0">
                <a:latin typeface="UD デジタル 教科書体 NP-R" panose="02020400000000000000" pitchFamily="18" charset="-128"/>
                <a:ea typeface="UD デジタル 教科書体 NP-R" panose="02020400000000000000" pitchFamily="18" charset="-128"/>
              </a:rPr>
              <a:t>税率３％</a:t>
            </a:r>
            <a:r>
              <a:rPr lang="ja-JP" altLang="en-US" sz="1517"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平成９（</a:t>
            </a:r>
            <a:r>
              <a:rPr lang="en-US" altLang="ja-JP" sz="1517" dirty="0">
                <a:latin typeface="UD デジタル 教科書体 NP-R" panose="02020400000000000000" pitchFamily="18" charset="-128"/>
                <a:ea typeface="UD デジタル 教科書体 NP-R" panose="02020400000000000000" pitchFamily="18" charset="-128"/>
              </a:rPr>
              <a:t>1997</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税率５％</a:t>
            </a:r>
            <a:r>
              <a:rPr lang="ja-JP" altLang="en-US" sz="1517" dirty="0">
                <a:latin typeface="UD デジタル 教科書体 NP-R" panose="02020400000000000000" pitchFamily="18" charset="-128"/>
                <a:ea typeface="UD デジタル 教科書体 NP-R" panose="02020400000000000000" pitchFamily="18" charset="-128"/>
              </a:rPr>
              <a:t>（消費税４％</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地方消費税１％）に引き上げられました。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24</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2013</a:t>
            </a:r>
            <a:r>
              <a:rPr lang="ja-JP" altLang="en-US" sz="1517" dirty="0">
                <a:latin typeface="UD デジタル 教科書体 NP-R" panose="02020400000000000000" pitchFamily="18" charset="-128"/>
                <a:ea typeface="UD デジタル 教科書体 NP-R" panose="02020400000000000000" pitchFamily="18" charset="-128"/>
              </a:rPr>
              <a:t>）年８月、消費増税を柱とした社会保障・税一体改革関連法案が成立しました。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2014</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税率８％</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1.7</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令和元（</a:t>
            </a:r>
            <a:r>
              <a:rPr lang="en-US" altLang="ja-JP" sz="1517" dirty="0">
                <a:latin typeface="UD デジタル 教科書体 NP-R" panose="02020400000000000000" pitchFamily="18" charset="-128"/>
                <a:ea typeface="UD デジタル 教科書体 NP-R" panose="02020400000000000000" pitchFamily="18" charset="-128"/>
              </a:rPr>
              <a:t>2019</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月に</a:t>
            </a:r>
            <a:r>
              <a:rPr lang="ja-JP" altLang="en-US" sz="1517" b="1" dirty="0">
                <a:latin typeface="UD デジタル 教科書体 NP-R" panose="02020400000000000000" pitchFamily="18" charset="-128"/>
                <a:ea typeface="UD デジタル 教科書体 NP-R" panose="02020400000000000000" pitchFamily="18" charset="-128"/>
              </a:rPr>
              <a:t>税率</a:t>
            </a:r>
            <a:r>
              <a:rPr lang="en-US" altLang="ja-JP" sz="1517" b="1" dirty="0">
                <a:latin typeface="UD デジタル 教科書体 NP-R" panose="02020400000000000000" pitchFamily="18" charset="-128"/>
                <a:ea typeface="UD デジタル 教科書体 NP-R" panose="02020400000000000000" pitchFamily="18" charset="-128"/>
              </a:rPr>
              <a:t>10</a:t>
            </a:r>
            <a:r>
              <a:rPr lang="ja-JP" altLang="en-US" sz="1517" b="1"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7.8</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また、あわせて軽減税率制度（</a:t>
            </a:r>
            <a:r>
              <a:rPr lang="zh-CN" altLang="en-US" sz="1517" dirty="0">
                <a:latin typeface="UD デジタル 教科書体 NP-R" panose="02020400000000000000" pitchFamily="18" charset="-128"/>
                <a:ea typeface="UD デジタル 教科書体 NP-R" panose="02020400000000000000" pitchFamily="18" charset="-128"/>
              </a:rPr>
              <a:t>税率８％（消費税</a:t>
            </a:r>
            <a:r>
              <a:rPr lang="en-US" altLang="zh-CN" sz="1517" dirty="0">
                <a:latin typeface="UD デジタル 教科書体 NP-R" panose="02020400000000000000" pitchFamily="18" charset="-128"/>
                <a:ea typeface="UD デジタル 教科書体 NP-R" panose="02020400000000000000" pitchFamily="18" charset="-128"/>
              </a:rPr>
              <a:t>6.24</a:t>
            </a:r>
            <a:r>
              <a:rPr lang="ja-JP" altLang="en-US" sz="1517" dirty="0">
                <a:latin typeface="UD デジタル 教科書体 NP-R" panose="02020400000000000000" pitchFamily="18" charset="-128"/>
                <a:ea typeface="UD デジタル 教科書体 NP-R" panose="02020400000000000000" pitchFamily="18" charset="-128"/>
              </a:rPr>
              <a:t>％</a:t>
            </a:r>
            <a:r>
              <a:rPr lang="zh-CN" altLang="en-US" sz="1517" dirty="0">
                <a:latin typeface="UD デジタル 教科書体 NP-R" panose="02020400000000000000" pitchFamily="18" charset="-128"/>
                <a:ea typeface="UD デジタル 教科書体 NP-R" panose="02020400000000000000" pitchFamily="18" charset="-128"/>
              </a:rPr>
              <a:t>＋地方消費税</a:t>
            </a:r>
            <a:r>
              <a:rPr lang="en-US" altLang="zh-CN" sz="1517" dirty="0">
                <a:latin typeface="UD デジタル 教科書体 NP-R" panose="02020400000000000000" pitchFamily="18" charset="-128"/>
                <a:ea typeface="UD デジタル 教科書体 NP-R" panose="02020400000000000000" pitchFamily="18" charset="-128"/>
              </a:rPr>
              <a:t>1.76</a:t>
            </a:r>
            <a:r>
              <a:rPr lang="ja-JP" altLang="en-US" sz="1517" dirty="0">
                <a:latin typeface="UD デジタル 教科書体 NP-R" panose="02020400000000000000" pitchFamily="18" charset="-128"/>
                <a:ea typeface="UD デジタル 教科書体 NP-R" panose="02020400000000000000" pitchFamily="18" charset="-128"/>
              </a:rPr>
              <a:t>％））が導入されました。</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69747"/>
            <a:ext cx="6768752" cy="2628962"/>
          </a:xfrm>
          <a:prstGeom prst="rect">
            <a:avLst/>
          </a:prstGeom>
          <a:effectLst/>
        </p:spPr>
      </p:pic>
      <p:graphicFrame>
        <p:nvGraphicFramePr>
          <p:cNvPr id="8" name="表 7"/>
          <p:cNvGraphicFramePr>
            <a:graphicFrameLocks noGrp="1"/>
          </p:cNvGraphicFramePr>
          <p:nvPr/>
        </p:nvGraphicFramePr>
        <p:xfrm>
          <a:off x="176400" y="495722"/>
          <a:ext cx="1659296" cy="363220"/>
        </p:xfrm>
        <a:graphic>
          <a:graphicData uri="http://schemas.openxmlformats.org/drawingml/2006/table">
            <a:tbl>
              <a:tblPr firstRow="1" bandRow="1">
                <a:tableStyleId>{9DCAF9ED-07DC-4A11-8D7F-57B35C25682E}</a:tableStyleId>
              </a:tblPr>
              <a:tblGrid>
                <a:gridCol w="165929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消費税の税率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43180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904939"/>
            <a:ext cx="8944995" cy="4042132"/>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～申告納税方式～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納税者が自分でその所得金額や納付すべき税額を正しく計算し、それに基づいて申告し納付するという制度です。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これは、自分の所得の状況を最もよく知っている納税者が、自らの責任において申告し納付することから、民主的な制度といえます。戦前は賦課課税制度が採られていましたが、昭和</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年度の税制改正で、申告納税制度が所得税、法人税及び相続税に導入され、現在では、主な国税のほとんどについてこの制度が採用されています。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また、地方税でも、法人の住民税、事業税、自動車取得税などは申告納税制度によっています。</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～賦課課税方式～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税務官庁によって、納付すべき税額が決定される制度をいいます。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現在の我が国の国税のうち、この制度が採用されているのは、加算税が課される場合など例外的な場合だけですが、地方税では、個人の住民税、個人の事業税、固定資産税、不動産取得税、自動車税などに賦課課税制度が採用さ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29494021"/>
              </p:ext>
            </p:extLst>
          </p:nvPr>
        </p:nvGraphicFramePr>
        <p:xfrm>
          <a:off x="176400" y="502275"/>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申告納税方式と賦課課税方式</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514806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14</a:t>
            </a:r>
            <a:r>
              <a:rPr lang="ja-JP" altLang="en-US" sz="2022" dirty="0">
                <a:latin typeface="UD デジタル 教科書体 NP-R" panose="02020400000000000000" pitchFamily="18" charset="-128"/>
                <a:ea typeface="UD デジタル 教科書体 NP-R" panose="02020400000000000000" pitchFamily="18" charset="-128"/>
              </a:rPr>
              <a:t>．申告納税方式と賦課課税方式</a:t>
            </a:r>
          </a:p>
        </p:txBody>
      </p:sp>
    </p:spTree>
    <p:extLst>
      <p:ext uri="{BB962C8B-B14F-4D97-AF65-F5344CB8AC3E}">
        <p14:creationId xmlns:p14="http://schemas.microsoft.com/office/powerpoint/2010/main" val="2304797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267046021"/>
              </p:ext>
            </p:extLst>
          </p:nvPr>
        </p:nvGraphicFramePr>
        <p:xfrm>
          <a:off x="411539" y="1072927"/>
          <a:ext cx="8320923" cy="105992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納税者（企業や個人経営者）の依頼を受けて、所得税や法人税等の税務に関して申告を代理したり、書類作成や税務相談に応じたり、会計帳簿の記帳を代行するのが税理士の主な仕事です。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■税務以外に経営のアドバイスを求められることもあります。</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15</a:t>
            </a:r>
            <a:r>
              <a:rPr lang="ja-JP" altLang="en-US" sz="2022" dirty="0">
                <a:latin typeface="UD デジタル 教科書体 NP-R" panose="02020400000000000000" pitchFamily="18" charset="-128"/>
                <a:ea typeface="UD デジタル 教科書体 NP-R" panose="02020400000000000000" pitchFamily="18" charset="-128"/>
              </a:rPr>
              <a:t>．税理士の役割</a:t>
            </a:r>
          </a:p>
        </p:txBody>
      </p:sp>
      <p:sp>
        <p:nvSpPr>
          <p:cNvPr id="13" name="Text Box 791"/>
          <p:cNvSpPr txBox="1">
            <a:spLocks noChangeArrowheads="1"/>
          </p:cNvSpPr>
          <p:nvPr/>
        </p:nvSpPr>
        <p:spPr bwMode="auto">
          <a:xfrm>
            <a:off x="395536" y="2384908"/>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125215" y="2276872"/>
            <a:ext cx="5885553" cy="646331"/>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）年に税務代理士法を抜本的に見直した「税理士法」が制定され、今日に至っている。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982477197"/>
              </p:ext>
            </p:extLst>
          </p:nvPr>
        </p:nvGraphicFramePr>
        <p:xfrm>
          <a:off x="609600" y="692696"/>
          <a:ext cx="7922840" cy="56166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303628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室町</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室町時代は税の中心は相変わらず年貢でしたが、農民からの年貢のほか、商工業の発展とも関連して新たな税の誕生が見られ、</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地子</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（ぢし）</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、段銭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（たんせん）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、棟別銭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（むねべっせん）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、関銭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（せきせん）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、津料</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（つりょう）</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という新しい税が課されました。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地子</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：日本の古代・中世から近世にかけて、領主が田地・畠地・山林・塩田・屋敷地などへ賦課した地代。</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段銭</a:t>
                      </a:r>
                      <a:r>
                        <a:rPr kumimoji="1" lang="ja-JP" altLang="en-US" sz="1400" b="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：国家的行事や寺社の造営など、臨時の支出が必要な時に地域を限定</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多くは国ごと</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し、臨時に課された税。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棟別銭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：家屋の棟数別に課された税。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関銭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：関所を通過する人馬や船、荷物などに対して徴収した通行税。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津料</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元来は津（港）の施設の管理・維持のための費用を調達するために賦課されたが、後には寺社の修繕費などに充当するなどの様々な名目をつけて賦課されるようになった。船の大きさや積荷の種類・積載量を基準に賦課され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580339">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安土桃山</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戦国時代を経て、天下を統一した豊臣秀吉は、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1582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年から７年間にわたり全国の田畑の広さを測る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を行い、それまでの農地の面積だけで年貢を決めるのではなく、土地の良し悪しや収穫高などを調べて農民に年貢を課しました。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太閤検地の考え方および手法は、明治初期の税制である地租改正の導入の際にも踏襲されており、我が国の税制史に重要な変革をもたらしました。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当時の税率は、二公一民で収穫の３分の２を納める高いものであったため、この頃から年貢は重くなり、農民一揆が頻発するようになりました。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：全国の土地の良し悪しを調べて、年貢を納めさせるために、検地帳を作り、田畑ごとに面積や石高、耕作者などを村別に登録したもの。「石高</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（こくだか）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」という農地の生産力に応じて税を課した。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40042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730667471"/>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江戸</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豊臣時代の検地の成果を引継いだ徳川時代になっても、田畑の収穫・石高に応じて農民に課税するシステムは、そのまま受け継がれ、この年貢が税収のほとんどを占めていました。税率は、幕府が基準を決めていなかったので、大名ごとに異なっていて、四公六民とか五公五民といわれていました。「雑税」といって各藩ごとにも税を課すようにもなり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税は、田畑に課税される年貢の地租が中心で、そのほか</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助郷役</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（すけごうやく）</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などの負担もありました。清酒や醤油の製造、牛馬の売買などの商工業者に対する税も、免許税や営業税のような</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運上金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（うんじょうきん）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・冥加金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（みょうがきん）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といったかたちで課税されるようになったのも、江戸時代の特徴</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となっています。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五公五民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：収穫物の半分を領主の税収入とし、残り半分は農民の収入とする税率。</a:t>
                      </a: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　助郷役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：街道の宿駅に応援の人足や馬を提供する税。</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運上金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：一定の税率による金納の営業税で、水上・市場・鉱山・問屋運上などさまざまな種類があった。</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冥加金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：幕府や藩から営業を公認されたことに対する献金という性格のものであったが、次第に税の一種となって率も定められ、毎年納めるようになった。</a:t>
                      </a: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5" name="Text Box 420"/>
          <p:cNvSpPr txBox="1">
            <a:spLocks noChangeArrowheads="1"/>
          </p:cNvSpPr>
          <p:nvPr/>
        </p:nvSpPr>
        <p:spPr bwMode="auto">
          <a:xfrm>
            <a:off x="1475656" y="4437112"/>
            <a:ext cx="6912768" cy="1803673"/>
          </a:xfrm>
          <a:prstGeom prst="rect">
            <a:avLst/>
          </a:prstGeom>
          <a:solidFill>
            <a:srgbClr val="D5EDA2">
              <a:alpha val="80000"/>
            </a:srgb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675"/>
              </a:lnSpc>
            </a:pP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江戸中期になると、農民が団結して、年貢の引き下げや不正代官の交代などを領主に要求する「百姓一揆」が多くなった。特に、大飢饉に見舞われた享保から天明年間に増え、村役人や富農の屋敷を破壊するような暴力的な一揆が増えた。</a:t>
            </a:r>
            <a:b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b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農民は、租税の減免や、専売制度の緩和・撤廃を要求したが、財政難の領主は農民の要求にほとんど応じなかった。この時代の百姓一揆は、一般農民を指導者として広範囲の農民が団結した大規模な一揆となった。多くの場合は指導者を厳罰に処し、武力で鎮圧したが、度重なる一揆によって、封建社会の基礎は大きくゆらいだ。</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4" name="AutoShape 419"/>
          <p:cNvSpPr>
            <a:spLocks noChangeArrowheads="1"/>
          </p:cNvSpPr>
          <p:nvPr/>
        </p:nvSpPr>
        <p:spPr bwMode="auto">
          <a:xfrm>
            <a:off x="1341165" y="4255690"/>
            <a:ext cx="1944687"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FFFFFF"/>
                </a:solidFill>
                <a:latin typeface="ＭＳ Ｐゴシック" pitchFamily="50" charset="-128"/>
              </a:rPr>
              <a:t>百姓一揆の頻発</a:t>
            </a:r>
          </a:p>
          <a:p>
            <a:pPr eaLnBrk="1" hangingPunct="1"/>
            <a:endParaRPr lang="ja-JP" altLang="ja-JP" sz="1600" dirty="0"/>
          </a:p>
        </p:txBody>
      </p:sp>
    </p:spTree>
    <p:extLst>
      <p:ext uri="{BB962C8B-B14F-4D97-AF65-F5344CB8AC3E}">
        <p14:creationId xmlns:p14="http://schemas.microsoft.com/office/powerpoint/2010/main" val="21932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492"/>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804620052"/>
              </p:ext>
            </p:extLst>
          </p:nvPr>
        </p:nvGraphicFramePr>
        <p:xfrm>
          <a:off x="609600" y="692696"/>
          <a:ext cx="7922840" cy="20162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2016224">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明治</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明治政府は、明治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）年に地租改正を実施し、地価の</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％を課税しました。年貢制度にかえて、地価に対して地租という税金を設定し、土地所有者に課税することにしました。以前の年貢は村を単位に課税する村請制で、米納を原則としました。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後に地租改正反対一揆（明治９年・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年）が起こり、翌年、税率は</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％になりました。その後、明治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1887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法人所得税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所得税は、所得金額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円以上の人のみを対象とし、納税者は当時の人口の約</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0.3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％しかいなかったため、「名誉税」とも呼ばれていました。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4" name="Text Box 533"/>
          <p:cNvSpPr txBox="1">
            <a:spLocks noChangeArrowheads="1"/>
          </p:cNvSpPr>
          <p:nvPr/>
        </p:nvSpPr>
        <p:spPr bwMode="auto">
          <a:xfrm>
            <a:off x="614492" y="3140968"/>
            <a:ext cx="7917947" cy="756809"/>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en-US" altLang="ja-JP" sz="1100" b="1" kern="0" dirty="0">
              <a:effectLst/>
              <a:latin typeface="UD デジタル 教科書体 NP-R" panose="02020400000000000000" pitchFamily="18" charset="-128"/>
              <a:ea typeface="UD デジタル 教科書体 NP-R" panose="02020400000000000000" pitchFamily="18" charset="-128"/>
              <a:cs typeface="ＭＳ Ｐゴシック"/>
            </a:endParaRPr>
          </a:p>
          <a:p>
            <a:pPr algn="l">
              <a:spcAft>
                <a:spcPts val="0"/>
              </a:spcAft>
            </a:pPr>
            <a:r>
              <a:rPr lang="ja-JP" sz="1100" kern="0" dirty="0">
                <a:effectLst/>
                <a:latin typeface="UD デジタル 教科書体 NP-R" panose="02020400000000000000" pitchFamily="18" charset="-128"/>
                <a:ea typeface="UD デジタル 教科書体 NP-R" panose="02020400000000000000" pitchFamily="18" charset="-128"/>
                <a:cs typeface="ＭＳ Ｐゴシック"/>
              </a:rPr>
              <a:t>　</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政府は法令を設けて悪人を制し善人を</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保護す</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。是即ち政府の商売なり。この商売を為すには莫大の費</a:t>
            </a:r>
            <a:r>
              <a:rPr lang="ja-JP" sz="700" b="1" kern="0" dirty="0">
                <a:effectLst/>
                <a:latin typeface="UD デジタル 教科書体 NP-R" panose="02020400000000000000" pitchFamily="18" charset="-128"/>
                <a:ea typeface="UD デジタル 教科書体 NP-R" panose="02020400000000000000" pitchFamily="18" charset="-128"/>
                <a:cs typeface="ＭＳ Ｐゴシック"/>
              </a:rPr>
              <a:t>（つひえ）</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なれども、政府には米もなく金も</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なきゆゑ</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、百姓町人より年貢運上を出して政府の勝手方を賄</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はん</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と、双方一致の上、相談を取極めたり。</a:t>
            </a:r>
            <a:endParaRPr lang="ja-JP" sz="1100" b="1" kern="100" dirty="0">
              <a:effectLst/>
              <a:latin typeface="UD デジタル 教科書体 NP-R" panose="02020400000000000000" pitchFamily="18" charset="-128"/>
              <a:ea typeface="UD デジタル 教科書体 NP-R" panose="02020400000000000000" pitchFamily="18" charset="-128"/>
              <a:cs typeface="Century"/>
            </a:endParaRPr>
          </a:p>
          <a:p>
            <a:pPr indent="133350">
              <a:spcAft>
                <a:spcPts val="0"/>
              </a:spcAft>
            </a:pP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是即ち政府と人民との約束なり。</a:t>
            </a:r>
            <a:r>
              <a:rPr lang="ja-JP" altLang="en-US" sz="1100" b="1" kern="0" dirty="0">
                <a:effectLst/>
                <a:latin typeface="UD デジタル 教科書体 NP-R" panose="02020400000000000000" pitchFamily="18" charset="-128"/>
                <a:ea typeface="UD デジタル 教科書体 NP-R" panose="02020400000000000000" pitchFamily="18" charset="-128"/>
                <a:cs typeface="ＭＳ Ｐゴシック"/>
              </a:rPr>
              <a:t>＜二編抜粋＞</a:t>
            </a:r>
            <a:endParaRPr lang="ja-JP" sz="110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7" name="Text Box 10"/>
          <p:cNvSpPr txBox="1">
            <a:spLocks noChangeArrowheads="1"/>
          </p:cNvSpPr>
          <p:nvPr/>
        </p:nvSpPr>
        <p:spPr bwMode="auto">
          <a:xfrm>
            <a:off x="4716016" y="3661187"/>
            <a:ext cx="4176464"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pPr fontAlgn="base">
              <a:lnSpc>
                <a:spcPts val="1400"/>
              </a:lnSpc>
              <a:spcAft>
                <a:spcPts val="0"/>
              </a:spcAft>
            </a:pPr>
            <a:r>
              <a:rPr lang="ja-JP" sz="800" b="1" dirty="0">
                <a:effectLst/>
                <a:latin typeface="UD デジタル 教科書体 NP-R" panose="02020400000000000000" pitchFamily="18" charset="-128"/>
                <a:ea typeface="UD デジタル 教科書体 NP-R" panose="02020400000000000000" pitchFamily="18" charset="-128"/>
                <a:cs typeface="ＭＳ Ｐゴシック"/>
              </a:rPr>
              <a:t>福澤諭吉</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1835</a:t>
            </a:r>
            <a:r>
              <a:rPr lang="en-US" altLang="ja-JP" sz="800" dirty="0">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1901</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ja-JP" sz="800" dirty="0">
                <a:effectLst/>
                <a:latin typeface="UD デジタル 教科書体 NP-R" panose="02020400000000000000" pitchFamily="18" charset="-128"/>
                <a:ea typeface="UD デジタル 教科書体 NP-R" panose="02020400000000000000" pitchFamily="18" charset="-128"/>
                <a:cs typeface="ＭＳ Ｐゴシック"/>
              </a:rPr>
              <a:t>明治時代の啓蒙思想家・教育家。慶應義塾大学創設者</a:t>
            </a:r>
          </a:p>
        </p:txBody>
      </p:sp>
      <p:sp>
        <p:nvSpPr>
          <p:cNvPr id="8" name="AutoShape 419"/>
          <p:cNvSpPr>
            <a:spLocks noChangeArrowheads="1"/>
          </p:cNvSpPr>
          <p:nvPr/>
        </p:nvSpPr>
        <p:spPr bwMode="auto">
          <a:xfrm>
            <a:off x="603151" y="2878463"/>
            <a:ext cx="4256881"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a:solidFill>
                  <a:srgbClr val="FFFFFF"/>
                </a:solidFill>
                <a:latin typeface="ＭＳ Ｐゴシック" pitchFamily="50" charset="-128"/>
              </a:rPr>
              <a:t>　福澤諭吉「</a:t>
            </a:r>
            <a:r>
              <a:rPr lang="ja-JP" altLang="en-US" sz="1600" b="1" dirty="0">
                <a:solidFill>
                  <a:srgbClr val="FFFFFF"/>
                </a:solidFill>
                <a:latin typeface="ＭＳ Ｐゴシック" pitchFamily="50" charset="-128"/>
              </a:rPr>
              <a:t>学問のすすめ」に見る税の約束</a:t>
            </a:r>
          </a:p>
          <a:p>
            <a:pPr eaLnBrk="1" hangingPunct="1"/>
            <a:endParaRPr lang="ja-JP" altLang="ja-JP" sz="1600" dirty="0"/>
          </a:p>
        </p:txBody>
      </p:sp>
      <p:sp>
        <p:nvSpPr>
          <p:cNvPr id="11" name="正方形/長方形 10"/>
          <p:cNvSpPr/>
          <p:nvPr/>
        </p:nvSpPr>
        <p:spPr>
          <a:xfrm>
            <a:off x="609600" y="3933056"/>
            <a:ext cx="7922839" cy="1438855"/>
          </a:xfrm>
          <a:prstGeom prst="rect">
            <a:avLst/>
          </a:prstGeom>
          <a:solidFill>
            <a:schemeClr val="bg1">
              <a:alpha val="50000"/>
            </a:schemeClr>
          </a:solidFill>
        </p:spPr>
        <p:txBody>
          <a:bodyPr wrap="square">
            <a:spAutoFit/>
          </a:bodyPr>
          <a:lstStyle/>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訳≫「政府は法令を設けて悪人を取り締まり、善人を保護する。しかし、それを行うには多くの費用が必要になるが、政府自体にそのお金がないので、税金としてみんなに負担してもらう。これは政府と国民の双方が一致した約束である。」</a:t>
            </a:r>
          </a:p>
          <a:p>
            <a:pPr>
              <a:lnSpc>
                <a:spcPts val="1500"/>
              </a:lnSpc>
            </a:pPr>
            <a:endParaRPr lang="ja-JP" altLang="en-US" sz="1100" b="1" dirty="0">
              <a:latin typeface="UD デジタル 教科書体 NP-R" panose="02020400000000000000" pitchFamily="18" charset="-128"/>
              <a:ea typeface="UD デジタル 教科書体 NP-R" panose="02020400000000000000" pitchFamily="18" charset="-128"/>
            </a:endParaRPr>
          </a:p>
          <a:p>
            <a:pPr>
              <a:lnSpc>
                <a:spcPts val="1500"/>
              </a:lnSpc>
            </a:pP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学問のすすめ（二編）</a:t>
            </a: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は“平等”と“政府と個人の関係”について触れています。</a:t>
            </a:r>
          </a:p>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　「平等とは地位も収入も同じにすることではない。そこには当然個人差がある。」これは法律の範囲内で暮らしを良くするチャンスが同じだという話です。「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2" name="Text Box 533"/>
          <p:cNvSpPr txBox="1">
            <a:spLocks noChangeArrowheads="1"/>
          </p:cNvSpPr>
          <p:nvPr/>
        </p:nvSpPr>
        <p:spPr bwMode="auto">
          <a:xfrm>
            <a:off x="622901" y="5779737"/>
            <a:ext cx="7917947" cy="81761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ja-JP" sz="105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14" name="AutoShape 419"/>
          <p:cNvSpPr>
            <a:spLocks noChangeArrowheads="1"/>
          </p:cNvSpPr>
          <p:nvPr/>
        </p:nvSpPr>
        <p:spPr bwMode="auto">
          <a:xfrm>
            <a:off x="611560" y="5517232"/>
            <a:ext cx="5040560"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「大日本帝国憲法」＜明治</a:t>
            </a:r>
            <a:r>
              <a:rPr lang="en-US" altLang="ja-JP" sz="1600" b="1" dirty="0">
                <a:solidFill>
                  <a:srgbClr val="FFFFFF"/>
                </a:solidFill>
                <a:latin typeface="ＭＳ Ｐゴシック" pitchFamily="50" charset="-128"/>
              </a:rPr>
              <a:t>22</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1889</a:t>
            </a:r>
            <a:r>
              <a:rPr lang="ja-JP" altLang="en-US" sz="1600" b="1" dirty="0">
                <a:solidFill>
                  <a:srgbClr val="FFFFFF"/>
                </a:solidFill>
                <a:latin typeface="ＭＳ Ｐゴシック" pitchFamily="50" charset="-128"/>
              </a:rPr>
              <a:t>）年発布＞に明記</a:t>
            </a:r>
          </a:p>
          <a:p>
            <a:pPr eaLnBrk="1" hangingPunct="1"/>
            <a:endParaRPr lang="ja-JP" altLang="ja-JP" sz="1600" dirty="0"/>
          </a:p>
        </p:txBody>
      </p:sp>
      <p:graphicFrame>
        <p:nvGraphicFramePr>
          <p:cNvPr id="15" name="表 14"/>
          <p:cNvGraphicFramePr>
            <a:graphicFrameLocks noGrp="1"/>
          </p:cNvGraphicFramePr>
          <p:nvPr>
            <p:extLst>
              <p:ext uri="{D42A27DB-BD31-4B8C-83A1-F6EECF244321}">
                <p14:modId xmlns:p14="http://schemas.microsoft.com/office/powerpoint/2010/main" val="657958804"/>
              </p:ext>
            </p:extLst>
          </p:nvPr>
        </p:nvGraphicFramePr>
        <p:xfrm>
          <a:off x="4377636" y="5898371"/>
          <a:ext cx="4044696" cy="619125"/>
        </p:xfrm>
        <a:graphic>
          <a:graphicData uri="http://schemas.openxmlformats.org/drawingml/2006/table">
            <a:tbl>
              <a:tblPr/>
              <a:tblGrid>
                <a:gridCol w="4044696">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第６章　会計</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62</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新ニ租税ヲ課シ及税率ヲ変更スルハ法律ヲ以テ之ヲ定ムヘシ</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60858647"/>
              </p:ext>
            </p:extLst>
          </p:nvPr>
        </p:nvGraphicFramePr>
        <p:xfrm>
          <a:off x="754669" y="5902833"/>
          <a:ext cx="3385283" cy="619125"/>
        </p:xfrm>
        <a:graphic>
          <a:graphicData uri="http://schemas.openxmlformats.org/drawingml/2006/table">
            <a:tbl>
              <a:tblPr/>
              <a:tblGrid>
                <a:gridCol w="3385283">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第２章　臣民権利義務</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21</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日本臣民ハ法律ノ定ムル所二従ヒ納税ノ義務ヲ有ス</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10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90599756"/>
              </p:ext>
            </p:extLst>
          </p:nvPr>
        </p:nvGraphicFramePr>
        <p:xfrm>
          <a:off x="609600" y="692696"/>
          <a:ext cx="7922840" cy="591851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33950">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大正時代</a:t>
                      </a: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所得税と営業税を中心に税制整理が行われ、免税点の引き上げ、勤労所得控除などが新設されました。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明治時代に続き大正時代は、戦費調達のため、清涼飲料税、営業収益税、登録税、相続税などの新税も創設されるなど増税が続きました。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一方で、現在ある税のしくみができ始めたのもこの頃です。</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4498698">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昭和時代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制改正では、所得税が分類所得税と総所得税の二本立てとなり、分類所得税はその源泉種類に応じて①不動産②配当利子③事業④勤労⑤山林⑥退職の６種類に分けられました。勤労所得に源泉徴収制度が導入されました。法人所得税は、法資本税と統合され法人税となりました。また間接税は、酒税に関する税法が酒税法に一本化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税理士法の前身である税務代理士法が制定されました。</a:t>
                      </a: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新憲法が公布</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され、教育、勤労に並ぶ</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三大義務の一つとして納税の義務（</a:t>
                      </a:r>
                      <a:r>
                        <a:rPr kumimoji="1" lang="en-US" altLang="ja-JP"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30</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条）</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が設けられました。また、租税をかける場合には、法律によらなければならないとする考え方「</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租税法律主義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84</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条）が取り入れられました。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納税者が自主的に自分の税額を計算して申告する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申告納税制度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アメリカのカール・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S</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シャウプ博士の勧告に基づく税制改革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が行われました。この改革では、所得税の累進課税の推進等、公平な税制の確立が図られ、さらに会社や個人などが記帳をもとに申告する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青色申告制度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も導入されました。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税務代理士法を抜本的に見直した税理士法が制定されました。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63</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1988</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　</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抜本的税制改革が実施され、</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消費税</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が創設されました。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118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solidFill>
            <a:srgbClr val="FFFFF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5" name="Text Box 10"/>
          <p:cNvSpPr txBox="1">
            <a:spLocks noChangeArrowheads="1"/>
          </p:cNvSpPr>
          <p:nvPr/>
        </p:nvSpPr>
        <p:spPr bwMode="auto">
          <a:xfrm>
            <a:off x="5299669" y="5749888"/>
            <a:ext cx="3068725" cy="451406"/>
          </a:xfrm>
          <a:prstGeom prst="rect">
            <a:avLst/>
          </a:prstGeom>
          <a:solidFill>
            <a:srgbClr val="FFFFFF">
              <a:alpha val="60000"/>
            </a:srgbClr>
          </a:solidFill>
          <a:ln>
            <a:noFill/>
          </a:ln>
        </p:spPr>
        <p:txBody>
          <a:bodyPr wrap="square">
            <a:spAutoFit/>
          </a:bodyPr>
          <a:lstStyle/>
          <a:p>
            <a:pPr algn="ctr" fontAlgn="base">
              <a:lnSpc>
                <a:spcPts val="1400"/>
              </a:lnSpc>
              <a:spcAft>
                <a:spcPts val="0"/>
              </a:spcAft>
            </a:pP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昭和</a:t>
            </a:r>
            <a:r>
              <a:rPr lang="en-US" altLang="ja-JP" sz="1100" dirty="0">
                <a:latin typeface="UD デジタル 教科書体 NP-B" panose="02020700000000000000" pitchFamily="18" charset="-128"/>
                <a:ea typeface="UD デジタル 教科書体 NP-B" panose="02020700000000000000" pitchFamily="18" charset="-128"/>
                <a:cs typeface="ＭＳ Ｐゴシック"/>
              </a:rPr>
              <a:t>24 (1949) </a:t>
            </a: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年（福岡県福岡市）</a:t>
            </a:r>
            <a:b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b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商店主と税金について語るシャウプ博士</a:t>
            </a:r>
          </a:p>
        </p:txBody>
      </p:sp>
      <p:pic>
        <p:nvPicPr>
          <p:cNvPr id="7" name="図 6" descr="昭和24年 (1949)商店主と税金について語るシャウプ博士（福岡県福岡市）"/>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670" y="3597928"/>
            <a:ext cx="3068725" cy="2158292"/>
          </a:xfrm>
          <a:prstGeom prst="rect">
            <a:avLst/>
          </a:prstGeom>
          <a:noFill/>
          <a:ln>
            <a:noFill/>
          </a:ln>
          <a:effectLst>
            <a:softEdge rad="31750"/>
          </a:effectLst>
        </p:spPr>
      </p:pic>
      <p:pic>
        <p:nvPicPr>
          <p:cNvPr id="8" name="図 7" descr="昭和24年(1949)シャウプ勧告書"/>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54" y="3663215"/>
            <a:ext cx="3824833" cy="2027717"/>
          </a:xfrm>
          <a:prstGeom prst="rect">
            <a:avLst/>
          </a:prstGeom>
          <a:noFill/>
          <a:ln w="3175">
            <a:solidFill>
              <a:schemeClr val="accent2">
                <a:lumMod val="60000"/>
                <a:lumOff val="40000"/>
              </a:schemeClr>
            </a:solidFill>
          </a:ln>
        </p:spPr>
      </p:pic>
      <p:sp>
        <p:nvSpPr>
          <p:cNvPr id="9" name="Text Box 175"/>
          <p:cNvSpPr txBox="1">
            <a:spLocks noChangeArrowheads="1"/>
          </p:cNvSpPr>
          <p:nvPr/>
        </p:nvSpPr>
        <p:spPr bwMode="auto">
          <a:xfrm>
            <a:off x="755576" y="5756609"/>
            <a:ext cx="4643634"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ts val="1200"/>
              </a:lnSpc>
              <a:spcAft>
                <a:spcPts val="0"/>
              </a:spcAft>
            </a:pPr>
            <a:r>
              <a:rPr lang="ja-JP" altLang="en-US" sz="1100" kern="0" dirty="0">
                <a:effectLst/>
                <a:latin typeface="UD デジタル 教科書体 NP-B" panose="02020700000000000000" pitchFamily="18" charset="-128"/>
                <a:ea typeface="UD デジタル 教科書体 NP-B" panose="02020700000000000000" pitchFamily="18" charset="-128"/>
                <a:cs typeface="ＭＳ Ｐゴシック"/>
              </a:rPr>
              <a:t>　　　　　　　　　　シャウプ勧告書</a:t>
            </a: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gn="r">
              <a:lnSpc>
                <a:spcPts val="1200"/>
              </a:lnSpc>
              <a:spcAft>
                <a:spcPts val="0"/>
              </a:spcAft>
            </a:pPr>
            <a:endParaRPr lang="en-US" altLang="ja-JP" sz="1100" kern="0" dirty="0">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r>
              <a:rPr lang="ja-JP" sz="1100" kern="0" dirty="0">
                <a:effectLst/>
                <a:latin typeface="UD デジタル 教科書体 NP-B" panose="02020700000000000000" pitchFamily="18" charset="-128"/>
                <a:ea typeface="UD デジタル 教科書体 NP-B" panose="02020700000000000000" pitchFamily="18" charset="-128"/>
                <a:cs typeface="ＭＳ Ｐゴシック"/>
              </a:rPr>
              <a:t>出</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典：国税庁、租税史料ライブラリ</a:t>
            </a:r>
            <a:r>
              <a:rPr lang="ja-JP" altLang="en-US" sz="1100" kern="0" dirty="0">
                <a:solidFill>
                  <a:srgbClr val="000000"/>
                </a:solidFill>
                <a:latin typeface="UD デジタル 教科書体 NP-B" panose="02020700000000000000" pitchFamily="18" charset="-128"/>
                <a:ea typeface="UD デジタル 教科書体 NP-B" panose="02020700000000000000" pitchFamily="18" charset="-128"/>
                <a:cs typeface="ＭＳ Ｐゴシック"/>
              </a:rPr>
              <a:t>ー</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「シャウプ勧告と税制改正」</a:t>
            </a:r>
            <a:endParaRPr lang="ja-JP" sz="1100" kern="100" dirty="0">
              <a:effectLst/>
              <a:latin typeface="UD デジタル 教科書体 NP-B" panose="02020700000000000000" pitchFamily="18" charset="-128"/>
              <a:ea typeface="UD デジタル 教科書体 NP-B" panose="02020700000000000000" pitchFamily="18" charset="-128"/>
              <a:cs typeface="Century"/>
            </a:endParaRPr>
          </a:p>
        </p:txBody>
      </p:sp>
      <p:sp>
        <p:nvSpPr>
          <p:cNvPr id="10" name="Text Box 533"/>
          <p:cNvSpPr txBox="1">
            <a:spLocks noChangeArrowheads="1"/>
          </p:cNvSpPr>
          <p:nvPr/>
        </p:nvSpPr>
        <p:spPr bwMode="auto">
          <a:xfrm>
            <a:off x="614492" y="955201"/>
            <a:ext cx="7917947" cy="225777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ctr" anchorCtr="0" upright="1">
            <a:noAutofit/>
          </a:bodyPr>
          <a:lstStyle/>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現在の日本の税制の基礎は戦後間もない昭和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）年に行われた税制改革によって確立されました。この改革に大きな影響を与えたのがアメリカの財政学者カール・Ｓ・シャウプ（</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Carl Summer </a:t>
            </a:r>
            <a:r>
              <a:rPr lang="en-US" altLang="ja-JP" sz="1400" kern="0" dirty="0" err="1">
                <a:latin typeface="UD デジタル 教科書体 NP-B" panose="02020700000000000000" pitchFamily="18" charset="-128"/>
                <a:ea typeface="UD デジタル 教科書体 NP-B" panose="02020700000000000000" pitchFamily="18" charset="-128"/>
                <a:cs typeface="ＭＳ Ｐゴシック"/>
              </a:rPr>
              <a:t>Shoup</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 1902-2000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）です。</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シャウプによる勧告書の基本原則は、昭和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）年の税制改正に反映され、より実情に即した調整が加えられ、国税と地方税にわたる税制の合理化と負担の適正化が図られました。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所得税を税制の根幹に据え、基礎控除額を引き上げて負担の軽減を図ると同時に、その減収分は高額所得者へ富裕税として課税されました。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また、申告納税制度の水準の向上を図るための青色申告制度や、容易で確実な納付のための納税貯蓄組合制度も導入されるなど、シャウプ勧告は、戦後の税制の基本となりました。</a:t>
            </a:r>
          </a:p>
        </p:txBody>
      </p:sp>
      <p:sp>
        <p:nvSpPr>
          <p:cNvPr id="12" name="AutoShape 419"/>
          <p:cNvSpPr>
            <a:spLocks noChangeArrowheads="1"/>
          </p:cNvSpPr>
          <p:nvPr/>
        </p:nvSpPr>
        <p:spPr bwMode="auto">
          <a:xfrm>
            <a:off x="603151" y="692696"/>
            <a:ext cx="4688929"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昭和</a:t>
            </a:r>
            <a:r>
              <a:rPr lang="en-US" altLang="ja-JP" sz="1600" b="1" dirty="0">
                <a:solidFill>
                  <a:srgbClr val="FFFFFF"/>
                </a:solidFill>
                <a:latin typeface="ＭＳ Ｐゴシック" pitchFamily="50" charset="-128"/>
              </a:rPr>
              <a:t>25</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1950</a:t>
            </a:r>
            <a:r>
              <a:rPr lang="ja-JP" altLang="en-US" sz="1600" b="1" dirty="0">
                <a:solidFill>
                  <a:srgbClr val="FFFFFF"/>
                </a:solidFill>
                <a:latin typeface="ＭＳ Ｐゴシック" pitchFamily="50" charset="-128"/>
              </a:rPr>
              <a:t>）年　シャウプ勧告による税制改革</a:t>
            </a:r>
          </a:p>
          <a:p>
            <a:pPr eaLnBrk="1" hangingPunct="1"/>
            <a:endParaRPr lang="ja-JP" altLang="ja-JP" sz="1600" dirty="0"/>
          </a:p>
        </p:txBody>
      </p:sp>
    </p:spTree>
    <p:extLst>
      <p:ext uri="{BB962C8B-B14F-4D97-AF65-F5344CB8AC3E}">
        <p14:creationId xmlns:p14="http://schemas.microsoft.com/office/powerpoint/2010/main" val="230678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8803"/>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4291716734"/>
              </p:ext>
            </p:extLst>
          </p:nvPr>
        </p:nvGraphicFramePr>
        <p:xfrm>
          <a:off x="609600" y="692696"/>
          <a:ext cx="7922840" cy="55446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5544616">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平成・令和</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1989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商品の販売やサービスの提供に対して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％の税金を納める消費税の導入や所得税の減税などを含む大幅な税制の改革が行われました。</a:t>
                      </a: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平成４（</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法人特別税の創設（平成６年３月</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日までの間に終了する事業年度）と過少資本税制が導入されました。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青色申告特別控除制度が創設されました。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平成９（</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たばこ特別税が創設されました。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所得税の最高税率引き下げ（適用課税所得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％）と定率減税（所得税額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％相当額、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万円限度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年まで継続）、扶養親族の控除額加算（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歳未満、特定扶養親族）が行われました。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新住宅ローン減税制度が創設されました。また、認定ＮＰＯ法人等の整備、贈与税の基礎控除額の引き上げ（</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連結納税制度が創設されました。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住宅の省エネ改修促進税制が創設されました。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自動車重量税免除及び軽減措置（エコカー減税）が実施されました。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消費税率が８</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に引き上げられました。また地方法人税（国税）が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月に創設されました。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令和元（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に引き上げられました。またあわせて軽減税率制度が導入されました。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Tree>
    <p:extLst>
      <p:ext uri="{BB962C8B-B14F-4D97-AF65-F5344CB8AC3E}">
        <p14:creationId xmlns:p14="http://schemas.microsoft.com/office/powerpoint/2010/main" val="179067476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6656</TotalTime>
  <Words>9975</Words>
  <Application>Microsoft Office PowerPoint</Application>
  <PresentationFormat>画面に合わせる (4:3)</PresentationFormat>
  <Paragraphs>846</Paragraphs>
  <Slides>36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HGSｺﾞｼｯｸE</vt:lpstr>
      <vt:lpstr>HG丸ｺﾞｼｯｸM-PRO</vt:lpstr>
      <vt:lpstr>ＭＳ Ｐゴシック</vt:lpstr>
      <vt:lpstr>UD デジタル 教科書体 NP-B</vt:lpstr>
      <vt:lpstr>UD デジタル 教科書体 NP-R</vt:lpstr>
      <vt:lpstr>UD デジタル 教科書体 N-R</vt:lpstr>
      <vt:lpstr>Yu Gothic UI</vt:lpstr>
      <vt:lpstr>Arial</vt:lpstr>
      <vt:lpstr>Calibri</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 lecturetext2025university_normal2.pptx</dc:title>
  <dc:creator>松本 吏世</dc:creator>
  <cp:lastModifiedBy>松本</cp:lastModifiedBy>
  <cp:revision>459</cp:revision>
  <cp:lastPrinted>2020-03-27T06:14:02Z</cp:lastPrinted>
  <dcterms:created xsi:type="dcterms:W3CDTF">2016-04-20T01:30:34Z</dcterms:created>
  <dcterms:modified xsi:type="dcterms:W3CDTF">2025-03-28T01:20:49Z</dcterms:modified>
</cp:coreProperties>
</file>