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7"/>
  </p:notesMasterIdLst>
  <p:handoutMasterIdLst>
    <p:handoutMasterId r:id="rId28"/>
  </p:handoutMasterIdLst>
  <p:sldIdLst>
    <p:sldId id="256" r:id="rId2"/>
    <p:sldId id="329" r:id="rId3"/>
    <p:sldId id="314" r:id="rId4"/>
    <p:sldId id="364" r:id="rId5"/>
    <p:sldId id="365" r:id="rId6"/>
    <p:sldId id="332" r:id="rId7"/>
    <p:sldId id="333" r:id="rId8"/>
    <p:sldId id="334" r:id="rId9"/>
    <p:sldId id="335" r:id="rId10"/>
    <p:sldId id="336" r:id="rId11"/>
    <p:sldId id="337" r:id="rId12"/>
    <p:sldId id="338" r:id="rId13"/>
    <p:sldId id="319" r:id="rId14"/>
    <p:sldId id="320" r:id="rId15"/>
    <p:sldId id="339" r:id="rId16"/>
    <p:sldId id="340" r:id="rId17"/>
    <p:sldId id="366" r:id="rId18"/>
    <p:sldId id="342" r:id="rId19"/>
    <p:sldId id="325" r:id="rId20"/>
    <p:sldId id="300" r:id="rId21"/>
    <p:sldId id="343" r:id="rId22"/>
    <p:sldId id="367" r:id="rId23"/>
    <p:sldId id="349" r:id="rId24"/>
    <p:sldId id="350" r:id="rId25"/>
    <p:sldId id="311" r:id="rId26"/>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FC7510"/>
    <a:srgbClr val="FF9C2F"/>
    <a:srgbClr val="FFD22F"/>
    <a:srgbClr val="EFFACC"/>
    <a:srgbClr val="D5EDA2"/>
    <a:srgbClr val="00A249"/>
    <a:srgbClr val="FFE389"/>
    <a:srgbClr val="F2F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85" d="100"/>
          <a:sy n="85" d="100"/>
        </p:scale>
        <p:origin x="1421"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2025/3/28</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2025/3/28</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103657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0777233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92291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15335367"/>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388889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5800385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00082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38319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66941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00455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73860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4723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57482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1237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664211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96375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2025/3/28</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921028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サブタイトル 2"/>
          <p:cNvSpPr>
            <a:spLocks noGrp="1"/>
          </p:cNvSpPr>
          <p:nvPr>
            <p:ph type="subTitle" idx="1"/>
          </p:nvPr>
        </p:nvSpPr>
        <p:spPr>
          <a:xfrm>
            <a:off x="1331640" y="4005064"/>
            <a:ext cx="6552727" cy="576065"/>
          </a:xfrm>
        </p:spPr>
        <p:txBody>
          <a:bodyPr>
            <a:noAutofit/>
          </a:bodyPr>
          <a:lstStyle/>
          <a:p>
            <a:pPr algn="ctr"/>
            <a:r>
              <a:rPr lang="ja-JP" altLang="en-US" sz="3200" dirty="0"/>
              <a:t>－歴史から見る我が国の「税」－</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10626345"/>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９．江戸時代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8" name="角丸四角形 7"/>
          <p:cNvSpPr/>
          <p:nvPr/>
        </p:nvSpPr>
        <p:spPr>
          <a:xfrm>
            <a:off x="838473" y="5142968"/>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9" name="角丸四角形 8"/>
          <p:cNvSpPr/>
          <p:nvPr/>
        </p:nvSpPr>
        <p:spPr>
          <a:xfrm>
            <a:off x="838755" y="5912625"/>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0" name="角丸四角形 9"/>
          <p:cNvSpPr/>
          <p:nvPr/>
        </p:nvSpPr>
        <p:spPr>
          <a:xfrm>
            <a:off x="840565" y="4130030"/>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40284" y="4635126"/>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正方形/長方形 12"/>
          <p:cNvSpPr/>
          <p:nvPr/>
        </p:nvSpPr>
        <p:spPr>
          <a:xfrm>
            <a:off x="443544" y="879766"/>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～年貢確保と運上金・冥加金～</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荘園制が崩壊し、大名領国</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藩</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を単位とする封建体制が確立。田畑の収穫・石高に応じて農民に課税するシステムは、そのまま受け継がれ、年貢が税収のほとんどを占めていました。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税率は、幕府が基準を決めていなかったので、大名ごとに異なっていて、四公六民とか五公五民といわれていました。「雑税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ぞうぜい</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」といって各藩ごとにも税を課すようにもなりました。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人足や馬を提供させる</a:t>
            </a:r>
            <a:r>
              <a:rPr lang="ja-JP" altLang="en-US" sz="1400" u="sng" dirty="0">
                <a:latin typeface="UD デジタル 教科書体 NP-R" panose="02020400000000000000" pitchFamily="18" charset="-128"/>
                <a:ea typeface="UD デジタル 教科書体 NP-R" panose="02020400000000000000" pitchFamily="18" charset="-128"/>
              </a:rPr>
              <a:t>助郷役（すけごうやく）</a:t>
            </a:r>
            <a:r>
              <a:rPr lang="ja-JP" altLang="en-US" sz="1400" dirty="0">
                <a:latin typeface="UD デジタル 教科書体 NP-R" panose="02020400000000000000" pitchFamily="18" charset="-128"/>
                <a:ea typeface="UD デジタル 教科書体 NP-R" panose="02020400000000000000" pitchFamily="18" charset="-128"/>
              </a:rPr>
              <a:t>、清酒や醤油の製造、牛馬の売買などの商工業者に対する免許税や営業税である</a:t>
            </a:r>
            <a:r>
              <a:rPr lang="ja-JP" altLang="en-US" sz="1400" u="sng" dirty="0">
                <a:latin typeface="UD デジタル 教科書体 NP-R" panose="02020400000000000000" pitchFamily="18" charset="-128"/>
                <a:ea typeface="UD デジタル 教科書体 NP-R" panose="02020400000000000000" pitchFamily="18" charset="-128"/>
              </a:rPr>
              <a:t>運上金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うんじょうきん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・冥加金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みょうが</a:t>
            </a:r>
            <a:r>
              <a:rPr lang="ja-JP" altLang="en-US" sz="1400" u="sng" dirty="0" err="1">
                <a:latin typeface="UD デジタル 教科書体 NP-R" panose="02020400000000000000" pitchFamily="18" charset="-128"/>
                <a:ea typeface="UD デジタル 教科書体 NP-R" panose="02020400000000000000" pitchFamily="18" charset="-128"/>
              </a:rPr>
              <a:t>きん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が</a:t>
            </a:r>
            <a:r>
              <a:rPr lang="ja-JP" altLang="en-US" sz="1400" dirty="0">
                <a:latin typeface="UD デジタル 教科書体 NP-R" panose="02020400000000000000" pitchFamily="18" charset="-128"/>
                <a:ea typeface="UD デジタル 教科書体 NP-R" panose="02020400000000000000" pitchFamily="18" charset="-128"/>
              </a:rPr>
              <a:t>課税されるようになったのも、江戸時代の特徴です。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江戸時代の税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五公五民</a:t>
            </a:r>
            <a:r>
              <a:rPr lang="ja-JP" altLang="en-US" sz="1400" dirty="0">
                <a:latin typeface="UD デジタル 教科書体 NP-R" panose="02020400000000000000" pitchFamily="18" charset="-128"/>
                <a:ea typeface="UD デジタル 教科書体 NP-R" panose="02020400000000000000" pitchFamily="18" charset="-128"/>
              </a:rPr>
              <a:t>  収穫物の半分を領主の税収入とし、残り半分は農民の収入とする税率。</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助郷役</a:t>
            </a:r>
            <a:r>
              <a:rPr lang="ja-JP" altLang="en-US" sz="1400" dirty="0">
                <a:latin typeface="UD デジタル 教科書体 NP-R" panose="02020400000000000000" pitchFamily="18" charset="-128"/>
                <a:ea typeface="UD デジタル 教科書体 NP-R" panose="02020400000000000000" pitchFamily="18" charset="-128"/>
              </a:rPr>
              <a:t>　街道の宿駅に応援の人足や馬を提供する税。</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運上金</a:t>
            </a:r>
            <a:r>
              <a:rPr lang="ja-JP" altLang="en-US" sz="1400" dirty="0">
                <a:latin typeface="UD デジタル 教科書体 NP-R" panose="02020400000000000000" pitchFamily="18" charset="-128"/>
                <a:ea typeface="UD デジタル 教科書体 NP-R" panose="02020400000000000000" pitchFamily="18" charset="-128"/>
              </a:rPr>
              <a:t>　一定の税率よる金納の営業税。水上・市場・鉱山・問屋運上などさまざまな種類がありました。</a:t>
            </a:r>
          </a:p>
          <a:p>
            <a:pPr marL="1079420" indent="-1079420">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冥加金</a:t>
            </a:r>
            <a:r>
              <a:rPr lang="ja-JP" altLang="en-US" sz="1400" dirty="0">
                <a:latin typeface="UD デジタル 教科書体 NP-R" panose="02020400000000000000" pitchFamily="18" charset="-128"/>
                <a:ea typeface="UD デジタル 教科書体 NP-R" panose="02020400000000000000" pitchFamily="18" charset="-128"/>
              </a:rPr>
              <a:t>　幕府や藩から営業を公認されたことに対する献金という性格のものでしたが、次第に税の一種となって率も定められ、毎年納めるようになりました。</a:t>
            </a:r>
          </a:p>
        </p:txBody>
      </p:sp>
    </p:spTree>
    <p:extLst>
      <p:ext uri="{BB962C8B-B14F-4D97-AF65-F5344CB8AC3E}">
        <p14:creationId xmlns:p14="http://schemas.microsoft.com/office/powerpoint/2010/main" val="2270008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2" name="角丸四角形 11"/>
          <p:cNvSpPr/>
          <p:nvPr/>
        </p:nvSpPr>
        <p:spPr>
          <a:xfrm>
            <a:off x="635562" y="908720"/>
            <a:ext cx="8040894" cy="5616624"/>
          </a:xfrm>
          <a:prstGeom prst="roundRect">
            <a:avLst>
              <a:gd name="adj" fmla="val 2722"/>
            </a:avLst>
          </a:prstGeom>
        </p:spPr>
        <p:style>
          <a:lnRef idx="2">
            <a:schemeClr val="accent5"/>
          </a:lnRef>
          <a:fillRef idx="1">
            <a:schemeClr val="lt1"/>
          </a:fillRef>
          <a:effectRef idx="0">
            <a:schemeClr val="accent5"/>
          </a:effectRef>
          <a:fontRef idx="minor">
            <a:schemeClr val="dk1"/>
          </a:fontRef>
        </p:style>
        <p:txBody>
          <a:bodyPr tIns="0" bIns="0" rtlCol="0" anchor="t" anchorCtr="0"/>
          <a:lstStyle/>
          <a:p>
            <a:pPr>
              <a:lnSpc>
                <a:spcPct val="200000"/>
              </a:lnSpc>
            </a:pPr>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百姓一揆の頻発 </a:t>
            </a:r>
          </a:p>
          <a:p>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江戸中期になると、農民が団結して、年貢の引き下げや不正代官の交代などを領主に要求する「百姓一揆」が多くなりました。特に、大飢饉に見舞われた享保から天明年間に増え、村役人や富農の屋敷を破壊するような暴力的な一揆が増えた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この時代の百姓一揆は、一般農民を指導者として広範囲の農民が団結した大規模な一揆となりました。多くの場合は指導者を厳罰に処し、武力で鎮圧しましたが、度重なる一揆によって、封建社会の基礎は大きくゆらいだ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kumimoji="1" lang="en-US" altLang="ja-JP" sz="1400" dirty="0">
              <a:latin typeface="UD デジタル 教科書体 NP-R" panose="02020400000000000000" pitchFamily="18" charset="-128"/>
              <a:ea typeface="UD デジタル 教科書体 NP-R" panose="02020400000000000000" pitchFamily="18" charset="-128"/>
            </a:endParaRPr>
          </a:p>
          <a:p>
            <a:pPr>
              <a:lnSpc>
                <a:spcPct val="200000"/>
              </a:lnSpc>
            </a:pPr>
            <a:r>
              <a:rPr lang="ja-JP" altLang="en-US" sz="1400" dirty="0">
                <a:latin typeface="UD デジタル 教科書体 NP-R" panose="02020400000000000000" pitchFamily="18" charset="-128"/>
                <a:ea typeface="UD デジタル 教科書体 NP-R" panose="02020400000000000000" pitchFamily="18" charset="-128"/>
              </a:rPr>
              <a:t>（江戸時代の主な一揆） </a:t>
            </a:r>
          </a:p>
          <a:p>
            <a:r>
              <a:rPr lang="ja-JP" altLang="en-US" sz="1400" dirty="0">
                <a:latin typeface="UD デジタル 教科書体 NP-R" panose="02020400000000000000" pitchFamily="18" charset="-128"/>
                <a:ea typeface="UD デジタル 教科書体 NP-R" panose="02020400000000000000" pitchFamily="18" charset="-128"/>
              </a:rPr>
              <a:t>・郡上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ぐじょう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一揆（</a:t>
            </a:r>
            <a:r>
              <a:rPr lang="en-US" altLang="ja-JP" sz="1400" dirty="0">
                <a:latin typeface="UD デジタル 教科書体 NP-R" panose="02020400000000000000" pitchFamily="18" charset="-128"/>
                <a:ea typeface="UD デジタル 教科書体 NP-R" panose="02020400000000000000" pitchFamily="18" charset="-128"/>
              </a:rPr>
              <a:t>1754</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1759</a:t>
            </a:r>
            <a:r>
              <a:rPr lang="ja-JP" altLang="en-US" sz="1400" dirty="0">
                <a:latin typeface="UD デジタル 教科書体 NP-R" panose="02020400000000000000" pitchFamily="18" charset="-128"/>
                <a:ea typeface="UD デジタル 教科書体 NP-R" panose="02020400000000000000" pitchFamily="18" charset="-128"/>
              </a:rPr>
              <a:t>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美濃国（現在の岐阜県）郡上藩では、年貢の取り立て方法を従来の一定の年貢をとる「定免取り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じょうめんとり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」から、その年の出来高によって年貢を変える「検見取り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けみとり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」に変えることを命じました。</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重税にあえいでいた農民たちは、江戸藩邸に願書を提出したり、登城途中の幕府老中にかご訴（直訴）等を行いましたが功をなさなかったため、やむなく江戸評定所の「目安箱」に訴状を入れました（箱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これらの農民たちの死罪覚悟の行為により、幕府も田沼意次や大目付により詮議を開始しました。その結果、幕府役人・郡上藩役人が罷免されました。直訴した農民には獄門・死罪・遠島の者もでました。藩主は処分され、新しい藩主が任命されることとなりました。　</a:t>
            </a:r>
            <a:endParaRPr lang="en-US" altLang="ja-JP" sz="1400" dirty="0">
              <a:latin typeface="UD デジタル 教科書体 NP-R" panose="02020400000000000000" pitchFamily="18" charset="-128"/>
              <a:ea typeface="UD デジタル 教科書体 NP-R" panose="02020400000000000000" pitchFamily="18" charset="-128"/>
            </a:endParaRPr>
          </a:p>
          <a:p>
            <a:pPr marL="265113">
              <a:lnSpc>
                <a:spcPts val="1733"/>
              </a:lnSpc>
              <a:tabLst>
                <a:tab pos="114292" algn="l"/>
              </a:tabLst>
            </a:pPr>
            <a:r>
              <a:rPr lang="ja-JP" altLang="en-US" sz="1400" dirty="0">
                <a:latin typeface="UD デジタル 教科書体 NP-R" panose="02020400000000000000" pitchFamily="18" charset="-128"/>
                <a:ea typeface="UD デジタル 教科書体 NP-R" panose="02020400000000000000" pitchFamily="18" charset="-128"/>
              </a:rPr>
              <a:t>この一揆は、藩主から農民まで、一揆にかかわる人すべてが処分を受けるという、類のない大事件でした。そして、百姓一揆が原因で幕府の首脳部まで処分を受けたのは、江戸時代を通じてこの事件だけでした。</a:t>
            </a:r>
          </a:p>
        </p:txBody>
      </p:sp>
      <p:sp>
        <p:nvSpPr>
          <p:cNvPr id="14" name="円/楕円 4"/>
          <p:cNvSpPr/>
          <p:nvPr/>
        </p:nvSpPr>
        <p:spPr>
          <a:xfrm>
            <a:off x="239519" y="609997"/>
            <a:ext cx="792088" cy="741461"/>
          </a:xfrm>
          <a:prstGeom prst="ellipse">
            <a:avLst/>
          </a:prstGeom>
          <a:solidFill>
            <a:srgbClr val="FC7510"/>
          </a:solidFill>
          <a:ln>
            <a:solidFill>
              <a:schemeClr val="accent2">
                <a:lumMod val="60000"/>
                <a:lumOff val="40000"/>
              </a:schemeClr>
            </a:solidFill>
          </a:ln>
        </p:spPr>
        <p:style>
          <a:lnRef idx="0">
            <a:scrgbClr r="0" g="0" b="0"/>
          </a:lnRef>
          <a:fillRef idx="0">
            <a:scrgbClr r="0" g="0" b="0"/>
          </a:fillRef>
          <a:effectRef idx="0">
            <a:scrgbClr r="0" g="0" b="0"/>
          </a:effectRef>
          <a:fontRef idx="minor">
            <a:schemeClr val="lt1"/>
          </a:fontRef>
        </p:style>
        <p:txBody>
          <a:bodyPr lIns="0" rIns="0" anchor="ctr"/>
          <a:lstStyle/>
          <a:p>
            <a:pPr algn="ctr" fontAlgn="auto">
              <a:spcBef>
                <a:spcPts val="0"/>
              </a:spcBef>
              <a:spcAft>
                <a:spcPts val="0"/>
              </a:spcAft>
              <a:defRPr/>
            </a:pPr>
            <a:r>
              <a:rPr lang="ja-JP" altLang="en-US" b="1" dirty="0">
                <a:effectLst/>
                <a:latin typeface="ＭＳ Ｐゴシック" panose="020B0600070205080204" pitchFamily="50" charset="-128"/>
                <a:ea typeface="ＭＳ Ｐゴシック" panose="020B0600070205080204" pitchFamily="50" charset="-128"/>
              </a:rPr>
              <a:t>参考</a:t>
            </a:r>
          </a:p>
        </p:txBody>
      </p:sp>
    </p:spTree>
    <p:extLst>
      <p:ext uri="{BB962C8B-B14F-4D97-AF65-F5344CB8AC3E}">
        <p14:creationId xmlns:p14="http://schemas.microsoft.com/office/powerpoint/2010/main" val="1643587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413076673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．明治時代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～年貢から税金へ　所得税・法人税の創設～</a:t>
            </a:r>
          </a:p>
          <a:p>
            <a:pPr marL="3495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年貢制度にかえて、地価に対して地租という税金を設定し、土地所有者に課税することにしました。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349567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米納による財政収入は、豊凶などの影響で米価が変動し極めて不安定で、その上、租税米を江戸まで運び、幕府の米蔵であった浅草御蔵に納めるまでに要する経費も莫大でした。</a:t>
            </a:r>
          </a:p>
        </p:txBody>
      </p:sp>
      <p:sp>
        <p:nvSpPr>
          <p:cNvPr id="27" name="ホームベース 26"/>
          <p:cNvSpPr/>
          <p:nvPr/>
        </p:nvSpPr>
        <p:spPr>
          <a:xfrm>
            <a:off x="323602" y="1196752"/>
            <a:ext cx="3600326"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地租改正　明治</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1873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5" name="正方形/長方形 14"/>
          <p:cNvSpPr/>
          <p:nvPr/>
        </p:nvSpPr>
        <p:spPr>
          <a:xfrm>
            <a:off x="443542" y="3111738"/>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明治９（</a:t>
            </a:r>
            <a:r>
              <a:rPr lang="en-US" altLang="ja-JP" sz="1400" dirty="0">
                <a:latin typeface="UD デジタル 教科書体 NP-R" panose="02020400000000000000" pitchFamily="18" charset="-128"/>
                <a:ea typeface="UD デジタル 教科書体 NP-R" panose="02020400000000000000" pitchFamily="18" charset="-128"/>
              </a:rPr>
              <a:t>1876</a:t>
            </a:r>
            <a:r>
              <a:rPr lang="ja-JP" altLang="en-US" sz="1400" dirty="0">
                <a:latin typeface="UD デジタル 教科書体 NP-R" panose="02020400000000000000" pitchFamily="18" charset="-128"/>
                <a:ea typeface="UD デジタル 教科書体 NP-R" panose="02020400000000000000" pitchFamily="18" charset="-128"/>
              </a:rPr>
              <a:t>）年の貢租納入期限が迫った</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月から</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月にかけて、真壁郡と那珂郡で「地租の現物納」「租税延納」などを要求する大規模な農民一揆、地租改正反対一揆が起こりました。</a:t>
            </a:r>
          </a:p>
        </p:txBody>
      </p:sp>
      <p:sp>
        <p:nvSpPr>
          <p:cNvPr id="16" name="正方形/長方形 15"/>
          <p:cNvSpPr/>
          <p:nvPr/>
        </p:nvSpPr>
        <p:spPr>
          <a:xfrm>
            <a:off x="4283968" y="5230361"/>
            <a:ext cx="4409203" cy="86177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所得税は、所得金額</a:t>
            </a:r>
            <a:r>
              <a:rPr lang="en-US" altLang="ja-JP" sz="1400" dirty="0">
                <a:latin typeface="UD デジタル 教科書体 NP-R" panose="02020400000000000000" pitchFamily="18" charset="-128"/>
                <a:ea typeface="UD デジタル 教科書体 NP-R" panose="02020400000000000000" pitchFamily="18" charset="-128"/>
              </a:rPr>
              <a:t>300</a:t>
            </a:r>
            <a:r>
              <a:rPr lang="ja-JP" altLang="en-US" sz="1400" dirty="0">
                <a:latin typeface="UD デジタル 教科書体 NP-R" panose="02020400000000000000" pitchFamily="18" charset="-128"/>
                <a:ea typeface="UD デジタル 教科書体 NP-R" panose="02020400000000000000" pitchFamily="18" charset="-128"/>
              </a:rPr>
              <a:t>円以上の人のみを対象とし、納税者は当時の人口の約</a:t>
            </a:r>
            <a:r>
              <a:rPr lang="en-US" altLang="ja-JP" sz="1400" dirty="0">
                <a:latin typeface="UD デジタル 教科書体 NP-R" panose="02020400000000000000" pitchFamily="18" charset="-128"/>
                <a:ea typeface="UD デジタル 教科書体 NP-R" panose="02020400000000000000" pitchFamily="18" charset="-128"/>
              </a:rPr>
              <a:t>0.3</a:t>
            </a:r>
            <a:r>
              <a:rPr lang="ja-JP" altLang="en-US" sz="1400" dirty="0">
                <a:latin typeface="UD デジタル 教科書体 NP-R" panose="02020400000000000000" pitchFamily="18" charset="-128"/>
                <a:ea typeface="UD デジタル 教科書体 NP-R" panose="02020400000000000000" pitchFamily="18" charset="-128"/>
              </a:rPr>
              <a:t>％しかいなかったため、</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名誉税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とも呼ばれていました。</a:t>
            </a:r>
          </a:p>
        </p:txBody>
      </p:sp>
      <p:sp>
        <p:nvSpPr>
          <p:cNvPr id="18" name="下矢印 17"/>
          <p:cNvSpPr/>
          <p:nvPr/>
        </p:nvSpPr>
        <p:spPr>
          <a:xfrm>
            <a:off x="1691680" y="2565723"/>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378904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443162" y="4479890"/>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これをきっかけに、三重県や愛知県でも農民一揆が起こり、明治新政府は最初に予定した地租の税率を下げざるをえませんでした（地価の</a:t>
            </a:r>
            <a:r>
              <a:rPr lang="en-US" altLang="ja-JP" sz="1400" dirty="0">
                <a:latin typeface="UD デジタル 教科書体 NP-R" panose="02020400000000000000" pitchFamily="18" charset="-128"/>
                <a:ea typeface="UD デジタル 教科書体 NP-R" panose="02020400000000000000" pitchFamily="18" charset="-128"/>
              </a:rPr>
              <a:t>3%→2.5%</a:t>
            </a:r>
            <a:r>
              <a:rPr lang="ja-JP" altLang="en-US" sz="1400" dirty="0">
                <a:latin typeface="UD デジタル 教科書体 NP-R" panose="02020400000000000000" pitchFamily="18" charset="-128"/>
                <a:ea typeface="UD デジタル 教科書体 NP-R" panose="02020400000000000000" pitchFamily="18" charset="-128"/>
              </a:rPr>
              <a:t>）。</a:t>
            </a:r>
          </a:p>
        </p:txBody>
      </p:sp>
      <p:sp>
        <p:nvSpPr>
          <p:cNvPr id="23" name="ホームベース 22"/>
          <p:cNvSpPr/>
          <p:nvPr/>
        </p:nvSpPr>
        <p:spPr>
          <a:xfrm>
            <a:off x="323528" y="5280329"/>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所得税創設　明治</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20</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1887</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24" name="ホームベース 23"/>
          <p:cNvSpPr/>
          <p:nvPr/>
        </p:nvSpPr>
        <p:spPr>
          <a:xfrm>
            <a:off x="323528" y="5702852"/>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sz="1600" dirty="0">
                <a:solidFill>
                  <a:schemeClr val="bg1"/>
                </a:solidFill>
                <a:latin typeface="UD デジタル 教科書体 NP-R" panose="02020400000000000000" pitchFamily="18" charset="-128"/>
                <a:ea typeface="UD デジタル 教科書体 NP-R" panose="02020400000000000000" pitchFamily="18" charset="-128"/>
              </a:rPr>
              <a:t>法人</a:t>
            </a:r>
            <a:r>
              <a:rPr lang="ja-JP" altLang="en-US" sz="1600" dirty="0">
                <a:solidFill>
                  <a:schemeClr val="bg1"/>
                </a:solidFill>
                <a:latin typeface="UD デジタル 教科書体 NP-R" panose="02020400000000000000" pitchFamily="18" charset="-128"/>
                <a:ea typeface="UD デジタル 教科書体 NP-R" panose="02020400000000000000" pitchFamily="18" charset="-128"/>
              </a:rPr>
              <a:t>所得</a:t>
            </a:r>
            <a:r>
              <a:rPr lang="zh-TW" altLang="en-US" sz="1600" dirty="0">
                <a:solidFill>
                  <a:schemeClr val="bg1"/>
                </a:solidFill>
                <a:latin typeface="UD デジタル 教科書体 NP-R" panose="02020400000000000000" pitchFamily="18" charset="-128"/>
                <a:ea typeface="UD デジタル 教科書体 NP-R" panose="02020400000000000000" pitchFamily="18" charset="-128"/>
              </a:rPr>
              <a:t>税創設 </a:t>
            </a:r>
            <a:r>
              <a:rPr lang="en-US" altLang="ja-JP" sz="1200" dirty="0">
                <a:solidFill>
                  <a:schemeClr val="bg1"/>
                </a:solidFill>
                <a:latin typeface="UD デジタル 教科書体 NP-R" panose="02020400000000000000" pitchFamily="18" charset="-128"/>
                <a:ea typeface="UD デジタル 教科書体 NP-R" panose="02020400000000000000" pitchFamily="18" charset="-128"/>
              </a:rPr>
              <a:t>※  </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明治</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32</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1899</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3" name="正方形/長方形 12"/>
          <p:cNvSpPr/>
          <p:nvPr/>
        </p:nvSpPr>
        <p:spPr>
          <a:xfrm>
            <a:off x="408102" y="6092135"/>
            <a:ext cx="3197307" cy="328873"/>
          </a:xfrm>
          <a:prstGeom prst="rect">
            <a:avLst/>
          </a:prstGeom>
          <a:solidFill>
            <a:srgbClr val="FFFFFF">
              <a:alpha val="69804"/>
            </a:srgbClr>
          </a:solidFill>
        </p:spPr>
        <p:txBody>
          <a:bodyPr wrap="square">
            <a:spAutoFit/>
          </a:bodyPr>
          <a:lstStyle/>
          <a:p>
            <a:pPr>
              <a:lnSpc>
                <a:spcPts val="2000"/>
              </a:lnSpc>
            </a:pPr>
            <a:r>
              <a:rPr lang="en-US" altLang="ja-JP" sz="1200" dirty="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当初は所得税の一種とされていた</a:t>
            </a:r>
          </a:p>
        </p:txBody>
      </p:sp>
    </p:spTree>
    <p:extLst>
      <p:ext uri="{BB962C8B-B14F-4D97-AF65-F5344CB8AC3E}">
        <p14:creationId xmlns:p14="http://schemas.microsoft.com/office/powerpoint/2010/main" val="912275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33"/>
          <p:cNvSpPr txBox="1">
            <a:spLocks noChangeArrowheads="1"/>
          </p:cNvSpPr>
          <p:nvPr/>
        </p:nvSpPr>
        <p:spPr bwMode="auto">
          <a:xfrm>
            <a:off x="614492" y="811185"/>
            <a:ext cx="7917947" cy="1321671"/>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en-US" altLang="ja-JP" sz="16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l">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　政府は法令を設けて悪人を制し善人を</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保護す</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。是即ち政府の商売なり。この商売を為すには莫大の費</a:t>
            </a:r>
            <a:r>
              <a:rPr lang="ja-JP" sz="1000" kern="0" dirty="0">
                <a:effectLst/>
                <a:latin typeface="UD デジタル 教科書体 NP-R" panose="02020400000000000000" pitchFamily="18" charset="-128"/>
                <a:ea typeface="UD デジタル 教科書体 NP-R" panose="02020400000000000000" pitchFamily="18" charset="-128"/>
                <a:cs typeface="ＭＳ Ｐゴシック"/>
              </a:rPr>
              <a:t>（つひえ）</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なれども、政府には米もなく金も</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なきゆゑ</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、百姓町人より年貢運上を出して政府の勝手方を賄</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はん</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と、双方一致の上、相談を取極めたり。</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a:p>
            <a:pPr indent="133350">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是即ち政府と人民との約束なり。</a:t>
            </a:r>
            <a:r>
              <a:rPr lang="ja-JP" altLang="en-US" sz="1600" kern="0" dirty="0">
                <a:effectLst/>
                <a:latin typeface="UD デジタル 教科書体 NP-R" panose="02020400000000000000" pitchFamily="18" charset="-128"/>
                <a:ea typeface="UD デジタル 教科書体 NP-R" panose="02020400000000000000" pitchFamily="18" charset="-128"/>
                <a:cs typeface="ＭＳ Ｐゴシック"/>
              </a:rPr>
              <a:t>＜二編抜粋＞</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7" name="Text Box 10"/>
          <p:cNvSpPr txBox="1">
            <a:spLocks noChangeArrowheads="1"/>
          </p:cNvSpPr>
          <p:nvPr/>
        </p:nvSpPr>
        <p:spPr bwMode="auto">
          <a:xfrm>
            <a:off x="2411760" y="2156753"/>
            <a:ext cx="6120680" cy="271869"/>
          </a:xfrm>
          <a:prstGeom prst="rect">
            <a:avLst/>
          </a:prstGeom>
          <a:solidFill>
            <a:srgbClr val="FFFFFF">
              <a:alpha val="74902"/>
            </a:srgbClr>
          </a:solidFill>
          <a:ln>
            <a:noFill/>
          </a:ln>
        </p:spPr>
        <p:txBody>
          <a:bodyPr wrap="square">
            <a:spAutoFit/>
          </a:bodyPr>
          <a:lstStyle/>
          <a:p>
            <a:pPr algn="r" fontAlgn="base">
              <a:lnSpc>
                <a:spcPts val="1400"/>
              </a:lnSpc>
              <a:spcAft>
                <a:spcPts val="0"/>
              </a:spcAft>
            </a:pPr>
            <a:r>
              <a:rPr lang="ja-JP" sz="1200" b="1" dirty="0">
                <a:effectLst/>
                <a:latin typeface="UD デジタル 教科書体 NP-R" panose="02020400000000000000" pitchFamily="18" charset="-128"/>
                <a:ea typeface="UD デジタル 教科書体 NP-R" panose="02020400000000000000" pitchFamily="18" charset="-128"/>
                <a:cs typeface="ＭＳ Ｐゴシック"/>
              </a:rPr>
              <a:t>福澤諭吉</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1835</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1901</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ja-JP" sz="1200" dirty="0">
                <a:effectLst/>
                <a:latin typeface="UD デジタル 教科書体 NP-R" panose="02020400000000000000" pitchFamily="18" charset="-128"/>
                <a:ea typeface="UD デジタル 教科書体 NP-R" panose="02020400000000000000" pitchFamily="18" charset="-128"/>
                <a:cs typeface="ＭＳ Ｐゴシック"/>
              </a:rPr>
              <a:t>明治時代の啓蒙思想家・教育家。慶應義塾大学創設者</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　</a:t>
            </a:r>
            <a:endParaRPr lang="ja-JP" sz="1200" dirty="0">
              <a:effectLst/>
              <a:latin typeface="UD デジタル 教科書体 NP-R" panose="02020400000000000000" pitchFamily="18" charset="-128"/>
              <a:ea typeface="UD デジタル 教科書体 NP-R" panose="02020400000000000000" pitchFamily="18" charset="-128"/>
              <a:cs typeface="ＭＳ Ｐゴシック"/>
            </a:endParaRPr>
          </a:p>
        </p:txBody>
      </p:sp>
      <p:sp>
        <p:nvSpPr>
          <p:cNvPr id="8" name="AutoShape 419"/>
          <p:cNvSpPr>
            <a:spLocks noChangeArrowheads="1"/>
          </p:cNvSpPr>
          <p:nvPr/>
        </p:nvSpPr>
        <p:spPr bwMode="auto">
          <a:xfrm>
            <a:off x="603151" y="548407"/>
            <a:ext cx="4256881"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福澤諭吉「学問のすすめ」に見る税の約束</a:t>
            </a:r>
          </a:p>
          <a:p>
            <a:pPr eaLnBrk="1" hangingPunct="1"/>
            <a:endParaRPr lang="ja-JP" altLang="ja-JP" sz="1600" dirty="0"/>
          </a:p>
        </p:txBody>
      </p:sp>
      <p:sp>
        <p:nvSpPr>
          <p:cNvPr id="11" name="正方形/長方形 10"/>
          <p:cNvSpPr/>
          <p:nvPr/>
        </p:nvSpPr>
        <p:spPr>
          <a:xfrm>
            <a:off x="609600" y="2564904"/>
            <a:ext cx="7922839" cy="2031325"/>
          </a:xfrm>
          <a:prstGeom prst="rect">
            <a:avLst/>
          </a:prstGeom>
          <a:solidFill>
            <a:srgbClr val="FFFFFF">
              <a:alpha val="74902"/>
            </a:srgbClr>
          </a:solidFill>
        </p:spPr>
        <p:txBody>
          <a:bodyPr wrap="square">
            <a:spAutoFit/>
          </a:bodyPr>
          <a:lstStyle/>
          <a:p>
            <a:r>
              <a:rPr lang="ja-JP" altLang="en-US" sz="1400" dirty="0">
                <a:latin typeface="UD デジタル 教科書体 NP-R" panose="02020400000000000000" pitchFamily="18" charset="-128"/>
                <a:ea typeface="UD デジタル 教科書体 NP-R" panose="02020400000000000000" pitchFamily="18" charset="-128"/>
              </a:rPr>
              <a:t>≪訳≫「政府は法令を設けて悪人を取り締まり、善人を保護する。しかし、それを行うには多くの費用が必要になるが、政府自体にそのお金がないので、税金としてみんなに負担してもらう。これは政府と国民の双方が一致した約束である。」</a:t>
            </a: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学問のすすめ（二編）</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は“平等”と“政府と個人の関係”について触れています。</a:t>
            </a:r>
          </a:p>
          <a:p>
            <a:r>
              <a:rPr lang="ja-JP" altLang="en-US" sz="1400" dirty="0">
                <a:latin typeface="UD デジタル 教科書体 NP-R" panose="02020400000000000000" pitchFamily="18" charset="-128"/>
                <a:ea typeface="UD デジタル 教科書体 NP-R" panose="02020400000000000000" pitchFamily="18" charset="-128"/>
              </a:rPr>
              <a:t>　「平等とは地位も収入も同じにすることではない。そこには当然個人差がある。」これは法律の範囲内で暮らしを良くするチャンスが同じだという話です。「政府と個人の関係は、どちらが上ということはないが、ただし国民が無知だと自然と厳しい政府ができあがる。だから勉強をして、知識と道徳を身に付けなさい。」という話になっています。</a:t>
            </a:r>
          </a:p>
        </p:txBody>
      </p:sp>
      <p:sp>
        <p:nvSpPr>
          <p:cNvPr id="12" name="Text Box 533"/>
          <p:cNvSpPr txBox="1">
            <a:spLocks noChangeArrowheads="1"/>
          </p:cNvSpPr>
          <p:nvPr/>
        </p:nvSpPr>
        <p:spPr bwMode="auto">
          <a:xfrm>
            <a:off x="622901" y="5203673"/>
            <a:ext cx="7917947" cy="1249663"/>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ja-JP" sz="105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4" name="AutoShape 419"/>
          <p:cNvSpPr>
            <a:spLocks noChangeArrowheads="1"/>
          </p:cNvSpPr>
          <p:nvPr/>
        </p:nvSpPr>
        <p:spPr bwMode="auto">
          <a:xfrm>
            <a:off x="611560" y="4869160"/>
            <a:ext cx="5040560"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「大日本帝国憲法」＜明治</a:t>
            </a:r>
            <a:r>
              <a:rPr lang="en-US" altLang="ja-JP" sz="1600" b="1" dirty="0">
                <a:solidFill>
                  <a:srgbClr val="FFFFFF"/>
                </a:solidFill>
                <a:latin typeface="ＭＳ Ｐゴシック" pitchFamily="50" charset="-128"/>
              </a:rPr>
              <a:t>22</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1889</a:t>
            </a:r>
            <a:r>
              <a:rPr lang="ja-JP" altLang="en-US" sz="1600" b="1" dirty="0">
                <a:solidFill>
                  <a:srgbClr val="FFFFFF"/>
                </a:solidFill>
                <a:latin typeface="ＭＳ Ｐゴシック" pitchFamily="50" charset="-128"/>
              </a:rPr>
              <a:t>）年発布＞に明記</a:t>
            </a:r>
          </a:p>
          <a:p>
            <a:pPr eaLnBrk="1" hangingPunct="1"/>
            <a:endParaRPr lang="ja-JP" altLang="ja-JP" sz="1600" dirty="0"/>
          </a:p>
        </p:txBody>
      </p:sp>
      <p:graphicFrame>
        <p:nvGraphicFramePr>
          <p:cNvPr id="15" name="表 14"/>
          <p:cNvGraphicFramePr>
            <a:graphicFrameLocks noGrp="1"/>
          </p:cNvGraphicFramePr>
          <p:nvPr>
            <p:extLst>
              <p:ext uri="{D42A27DB-BD31-4B8C-83A1-F6EECF244321}">
                <p14:modId xmlns:p14="http://schemas.microsoft.com/office/powerpoint/2010/main" val="901367405"/>
              </p:ext>
            </p:extLst>
          </p:nvPr>
        </p:nvGraphicFramePr>
        <p:xfrm>
          <a:off x="4377636" y="5350882"/>
          <a:ext cx="4044696" cy="982551"/>
        </p:xfrm>
        <a:graphic>
          <a:graphicData uri="http://schemas.openxmlformats.org/drawingml/2006/table">
            <a:tbl>
              <a:tblPr/>
              <a:tblGrid>
                <a:gridCol w="4044696">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第６章　会計</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62</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新ニ租税ヲ課シ及税率ヲ変更スルハ法律ヲ以テ之ヲ定ムヘシ</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93" marR="68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23781662"/>
              </p:ext>
            </p:extLst>
          </p:nvPr>
        </p:nvGraphicFramePr>
        <p:xfrm>
          <a:off x="754669" y="5355344"/>
          <a:ext cx="3385283" cy="982551"/>
        </p:xfrm>
        <a:graphic>
          <a:graphicData uri="http://schemas.openxmlformats.org/drawingml/2006/table">
            <a:tbl>
              <a:tblPr/>
              <a:tblGrid>
                <a:gridCol w="3385283">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第２章　臣民権利義務</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21</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日本臣民ハ法律ノ定ムル所二従ヒ納税ノ義務ヲ有ス</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82" marR="68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16100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61580835"/>
              </p:ext>
            </p:extLst>
          </p:nvPr>
        </p:nvGraphicFramePr>
        <p:xfrm>
          <a:off x="251520" y="1145883"/>
          <a:ext cx="8676000" cy="5423968"/>
        </p:xfrm>
        <a:graphic>
          <a:graphicData uri="http://schemas.openxmlformats.org/drawingml/2006/table">
            <a:tbl>
              <a:tblPr>
                <a:tableStyleId>{7DF18680-E054-41AD-8BC1-D1AEF772440D}</a:tableStyleId>
              </a:tblPr>
              <a:tblGrid>
                <a:gridCol w="1813597">
                  <a:extLst>
                    <a:ext uri="{9D8B030D-6E8A-4147-A177-3AD203B41FA5}">
                      <a16:colId xmlns:a16="http://schemas.microsoft.com/office/drawing/2014/main" val="20000"/>
                    </a:ext>
                  </a:extLst>
                </a:gridCol>
                <a:gridCol w="6862403">
                  <a:extLst>
                    <a:ext uri="{9D8B030D-6E8A-4147-A177-3AD203B41FA5}">
                      <a16:colId xmlns:a16="http://schemas.microsoft.com/office/drawing/2014/main" val="20001"/>
                    </a:ext>
                  </a:extLst>
                </a:gridCol>
              </a:tblGrid>
              <a:tr h="263798">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97973">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20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1887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所得税創設。対象は所得金額</a:t>
                      </a:r>
                      <a:r>
                        <a:rPr lang="en-US" sz="1200" kern="100" dirty="0">
                          <a:effectLst/>
                          <a:latin typeface="UD デジタル 教科書体 NP-R" panose="02020400000000000000" pitchFamily="18" charset="-128"/>
                          <a:ea typeface="UD デジタル 教科書体 NP-R" panose="02020400000000000000" pitchFamily="18" charset="-128"/>
                        </a:rPr>
                        <a:t>300</a:t>
                      </a:r>
                      <a:r>
                        <a:rPr lang="ja-JP" sz="1200" kern="100" dirty="0">
                          <a:effectLst/>
                          <a:latin typeface="UD デジタル 教科書体 NP-R" panose="02020400000000000000" pitchFamily="18" charset="-128"/>
                          <a:ea typeface="UD デジタル 教科書体 NP-R" panose="02020400000000000000" pitchFamily="18" charset="-128"/>
                        </a:rPr>
                        <a:t>円以上ある者。</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468000">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32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1899</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所得税が全面改正されました。個人のみの課税制度が改められ、第１種（法人の所得）、第２種（公債社債の利子）、第３種（個人の所得）となりました。第１種は法人課税のはじまりです。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66534">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大正 ２（</a:t>
                      </a:r>
                      <a:r>
                        <a:rPr lang="en-US" sz="1200" kern="100">
                          <a:effectLst/>
                          <a:latin typeface="UD デジタル 教科書体 NP-R" panose="02020400000000000000" pitchFamily="18" charset="-128"/>
                          <a:ea typeface="UD デジタル 教科書体 NP-R" panose="02020400000000000000" pitchFamily="18" charset="-128"/>
                        </a:rPr>
                        <a:t>1913</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勤労所得控除、少額所得控除導入。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６（</a:t>
                      </a:r>
                      <a:r>
                        <a:rPr lang="en-US" sz="1200" kern="100" dirty="0">
                          <a:effectLst/>
                          <a:latin typeface="UD デジタル 教科書体 NP-R" panose="02020400000000000000" pitchFamily="18" charset="-128"/>
                          <a:ea typeface="UD デジタル 教科書体 NP-R" panose="02020400000000000000" pitchFamily="18" charset="-128"/>
                        </a:rPr>
                        <a:t>1917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地租を抜いて第２位の税収となりました。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７（</a:t>
                      </a:r>
                      <a:r>
                        <a:rPr lang="en-US" sz="1200" kern="100" dirty="0">
                          <a:effectLst/>
                          <a:latin typeface="UD デジタル 教科書体 NP-R" panose="02020400000000000000" pitchFamily="18" charset="-128"/>
                          <a:ea typeface="UD デジタル 教科書体 NP-R" panose="02020400000000000000" pitchFamily="18" charset="-128"/>
                        </a:rPr>
                        <a:t>1918</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酒税を抜いて第１位の税収となりました。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68899">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1923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生命保険料控除導入。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73816">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10</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1935</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所得税が国税の第</a:t>
                      </a:r>
                      <a:r>
                        <a:rPr lang="ja-JP" altLang="en-US" sz="1200" kern="100" dirty="0">
                          <a:effectLst/>
                          <a:latin typeface="UD デジタル 教科書体 NP-R" panose="02020400000000000000" pitchFamily="18" charset="-128"/>
                          <a:ea typeface="UD デジタル 教科書体 NP-R" panose="02020400000000000000" pitchFamily="18" charset="-128"/>
                        </a:rPr>
                        <a:t>１</a:t>
                      </a:r>
                      <a:r>
                        <a:rPr lang="ja-JP" sz="1200" kern="100" dirty="0">
                          <a:effectLst/>
                          <a:latin typeface="UD デジタル 教科書体 NP-R" panose="02020400000000000000" pitchFamily="18" charset="-128"/>
                          <a:ea typeface="UD デジタル 教科書体 NP-R" panose="02020400000000000000" pitchFamily="18" charset="-128"/>
                        </a:rPr>
                        <a:t>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273097">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1940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分類所得税と総合所得税の</a:t>
                      </a:r>
                      <a:r>
                        <a:rPr lang="ja-JP" altLang="en-US" sz="1200" kern="100" dirty="0">
                          <a:effectLst/>
                          <a:latin typeface="UD デジタル 教科書体 NP-R" panose="02020400000000000000" pitchFamily="18" charset="-128"/>
                          <a:ea typeface="UD デジタル 教科書体 NP-R" panose="02020400000000000000" pitchFamily="18" charset="-128"/>
                        </a:rPr>
                        <a:t>二</a:t>
                      </a:r>
                      <a:r>
                        <a:rPr lang="ja-JP" sz="1200" kern="100" dirty="0">
                          <a:effectLst/>
                          <a:latin typeface="UD デジタル 教科書体 NP-R" panose="02020400000000000000" pitchFamily="18" charset="-128"/>
                          <a:ea typeface="UD デジタル 教科書体 NP-R" panose="02020400000000000000" pitchFamily="18" charset="-128"/>
                        </a:rPr>
                        <a:t>本立てとなりました。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468000">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1947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kern="100" dirty="0">
                          <a:effectLst/>
                          <a:latin typeface="UD デジタル 教科書体 NP-R" panose="02020400000000000000" pitchFamily="18" charset="-128"/>
                          <a:ea typeface="UD デジタル 教科書体 NP-R" panose="02020400000000000000" pitchFamily="18" charset="-128"/>
                        </a:rPr>
                        <a:t>分類所得税と総合所得税の二本立てが廃止され、超過累進税率に一本化。さらに、所得税及び</a:t>
                      </a:r>
                      <a:r>
                        <a:rPr lang="ja-JP" sz="1200" kern="100" dirty="0">
                          <a:effectLst/>
                          <a:latin typeface="UD デジタル 教科書体 NP-R" panose="02020400000000000000" pitchFamily="18" charset="-128"/>
                          <a:ea typeface="UD デジタル 教科書体 NP-R" panose="02020400000000000000" pitchFamily="18" charset="-128"/>
                        </a:rPr>
                        <a:t>法人税に</a:t>
                      </a:r>
                      <a:r>
                        <a:rPr lang="ja-JP" sz="1200" b="1" u="sng" kern="100" dirty="0">
                          <a:solidFill>
                            <a:srgbClr val="FF0000"/>
                          </a:solidFill>
                          <a:effectLst/>
                          <a:latin typeface="UD デジタル 教科書体 NP-R" panose="02020400000000000000" pitchFamily="18" charset="-128"/>
                          <a:ea typeface="UD デジタル 教科書体 NP-R" panose="02020400000000000000" pitchFamily="18" charset="-128"/>
                        </a:rPr>
                        <a:t>申告納税制度</a:t>
                      </a:r>
                      <a:r>
                        <a:rPr lang="ja-JP" altLang="en-US" sz="1200" b="0" u="none" kern="100" dirty="0">
                          <a:solidFill>
                            <a:schemeClr val="tx1"/>
                          </a:solidFill>
                          <a:effectLst/>
                          <a:latin typeface="UD デジタル 教科書体 NP-R" panose="02020400000000000000" pitchFamily="18" charset="-128"/>
                          <a:ea typeface="UD デジタル 教科書体 NP-R" panose="02020400000000000000" pitchFamily="18" charset="-128"/>
                        </a:rPr>
                        <a:t>が</a:t>
                      </a:r>
                      <a:r>
                        <a:rPr lang="ja-JP" sz="1200" b="0" u="none" kern="100" dirty="0">
                          <a:solidFill>
                            <a:schemeClr val="tx1"/>
                          </a:solidFill>
                          <a:effectLst/>
                          <a:latin typeface="UD デジタル 教科書体 NP-R" panose="02020400000000000000" pitchFamily="18" charset="-128"/>
                          <a:ea typeface="UD デジタル 教科書体 NP-R" panose="02020400000000000000" pitchFamily="18" charset="-128"/>
                        </a:rPr>
                        <a:t>導入</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281425">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1950</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キャピタル・ゲイン全額課税、利子所得の源泉分離選択課税廃止。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2059">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1965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所得税法、法人税法の全文改正（規定整備、表現の平明化等）、</a:t>
                      </a:r>
                      <a:r>
                        <a:rPr lang="ja-JP" altLang="en-US" sz="1200" kern="100" dirty="0">
                          <a:effectLst/>
                          <a:latin typeface="UD デジタル 教科書体 NP-R" panose="02020400000000000000" pitchFamily="18" charset="-128"/>
                          <a:ea typeface="UD デジタル 教科書体 NP-R" panose="02020400000000000000" pitchFamily="18" charset="-128"/>
                        </a:rPr>
                        <a:t>配当所得の</a:t>
                      </a:r>
                      <a:r>
                        <a:rPr lang="ja-JP" sz="1200" kern="100" dirty="0">
                          <a:effectLst/>
                          <a:latin typeface="UD デジタル 教科書体 NP-R" panose="02020400000000000000" pitchFamily="18" charset="-128"/>
                          <a:ea typeface="UD デジタル 教科書体 NP-R" panose="02020400000000000000" pitchFamily="18" charset="-128"/>
                        </a:rPr>
                        <a:t>申告不要制度の導入。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283178">
                <a:tc>
                  <a:txBody>
                    <a:bodyPr/>
                    <a:lstStyle/>
                    <a:p>
                      <a:pPr algn="l">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45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1970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利子所得の源泉</a:t>
                      </a:r>
                      <a:r>
                        <a:rPr lang="ja-JP" sz="1200" kern="100">
                          <a:effectLst/>
                          <a:latin typeface="UD デジタル 教科書体 NP-R" panose="02020400000000000000" pitchFamily="18" charset="-128"/>
                          <a:ea typeface="UD デジタル 教科書体 NP-R" panose="02020400000000000000" pitchFamily="18" charset="-128"/>
                        </a:rPr>
                        <a:t>分離選択</a:t>
                      </a:r>
                      <a:r>
                        <a:rPr lang="ja-JP" altLang="en-US" sz="1200" kern="100">
                          <a:effectLst/>
                          <a:latin typeface="UD デジタル 教科書体 NP-R" panose="02020400000000000000" pitchFamily="18" charset="-128"/>
                          <a:ea typeface="UD デジタル 教科書体 NP-R" panose="02020400000000000000" pitchFamily="18" charset="-128"/>
                        </a:rPr>
                        <a:t>・</a:t>
                      </a:r>
                      <a:r>
                        <a:rPr lang="ja-JP" sz="1200" kern="100">
                          <a:effectLst/>
                          <a:latin typeface="UD デジタル 教科書体 NP-R" panose="02020400000000000000" pitchFamily="18" charset="-128"/>
                          <a:ea typeface="UD デジタル 教科書体 NP-R" panose="02020400000000000000" pitchFamily="18" charset="-128"/>
                        </a:rPr>
                        <a:t>申告</a:t>
                      </a:r>
                      <a:r>
                        <a:rPr lang="ja-JP" sz="1200" kern="100" dirty="0">
                          <a:effectLst/>
                          <a:latin typeface="UD デジタル 教科書体 NP-R" panose="02020400000000000000" pitchFamily="18" charset="-128"/>
                          <a:ea typeface="UD デジタル 教科書体 NP-R" panose="02020400000000000000" pitchFamily="18" charset="-128"/>
                        </a:rPr>
                        <a:t>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1981">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 </a:t>
                      </a:r>
                      <a:r>
                        <a:rPr lang="en-US" altLang="ja-JP" sz="1200" kern="100" dirty="0">
                          <a:effectLst/>
                          <a:latin typeface="UD デジタル 教科書体 NP-R" panose="02020400000000000000" pitchFamily="18" charset="-128"/>
                          <a:ea typeface="UD デジタル 教科書体 NP-R" panose="02020400000000000000" pitchFamily="18" charset="-128"/>
                        </a:rPr>
                        <a:t>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1993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青色申告特別控除制度の創設（</a:t>
                      </a:r>
                      <a:r>
                        <a:rPr lang="en-US" sz="1200" kern="100" dirty="0">
                          <a:effectLst/>
                          <a:latin typeface="UD デジタル 教科書体 NP-R" panose="02020400000000000000" pitchFamily="18" charset="-128"/>
                          <a:ea typeface="UD デジタル 教科書体 NP-R" panose="02020400000000000000" pitchFamily="18" charset="-128"/>
                        </a:rPr>
                        <a:t>35</a:t>
                      </a:r>
                      <a:r>
                        <a:rPr lang="ja-JP" sz="1200" kern="100" dirty="0">
                          <a:effectLst/>
                          <a:latin typeface="UD デジタル 教科書体 NP-R" panose="02020400000000000000" pitchFamily="18" charset="-128"/>
                          <a:ea typeface="UD デジタル 教科書体 NP-R" panose="02020400000000000000" pitchFamily="18" charset="-128"/>
                        </a:rPr>
                        <a:t>万円の所得控除適用）</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68000">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復興特別所得税創設（東日本大震災からの復興のための特別措置法「復興財源確保法」による｡）※徴収期間　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年１月１日～平成</a:t>
                      </a:r>
                      <a:r>
                        <a:rPr lang="en-US" sz="1200" kern="100" dirty="0">
                          <a:effectLst/>
                          <a:latin typeface="UD デジタル 教科書体 NP-R" panose="02020400000000000000" pitchFamily="18" charset="-128"/>
                          <a:ea typeface="UD デジタル 教科書体 NP-R" panose="02020400000000000000" pitchFamily="18" charset="-128"/>
                        </a:rPr>
                        <a:t>49</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日､税率は基準所得税額×</a:t>
                      </a:r>
                      <a:r>
                        <a:rPr lang="en-US" sz="1200" kern="100" dirty="0">
                          <a:effectLst/>
                          <a:latin typeface="UD デジタル 教科書体 NP-R" panose="02020400000000000000" pitchFamily="18" charset="-128"/>
                          <a:ea typeface="UD デジタル 教科書体 NP-R" panose="02020400000000000000" pitchFamily="18" charset="-128"/>
                        </a:rPr>
                        <a:t>2.1</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355396">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27</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所得税の税率が７段階（５～</a:t>
                      </a:r>
                      <a:r>
                        <a:rPr lang="en-US" sz="1200" kern="100" dirty="0">
                          <a:effectLst/>
                          <a:latin typeface="UD デジタル 教科書体 NP-R" panose="02020400000000000000" pitchFamily="18" charset="-128"/>
                          <a:ea typeface="UD デジタル 教科書体 NP-R" panose="02020400000000000000" pitchFamily="18" charset="-128"/>
                        </a:rPr>
                        <a:t>45</a:t>
                      </a:r>
                      <a:r>
                        <a:rPr lang="ja-JP" sz="1200" kern="100" dirty="0">
                          <a:effectLst/>
                          <a:latin typeface="UD デジタル 教科書体 NP-R" panose="02020400000000000000" pitchFamily="18" charset="-128"/>
                          <a:ea typeface="UD デジタル 教科書体 NP-R" panose="02020400000000000000" pitchFamily="18" charset="-128"/>
                        </a:rPr>
                        <a:t>％）に変更　※平成</a:t>
                      </a:r>
                      <a:r>
                        <a:rPr lang="en-US" sz="1200" kern="100" dirty="0">
                          <a:effectLst/>
                          <a:latin typeface="UD デジタル 教科書体 NP-R" panose="02020400000000000000" pitchFamily="18" charset="-128"/>
                          <a:ea typeface="UD デジタル 教科書体 NP-R" panose="02020400000000000000" pitchFamily="18" charset="-128"/>
                        </a:rPr>
                        <a:t>26</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日までは６段階（５％～</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r h="348744">
                <a:tc>
                  <a:txBody>
                    <a:bodyPr/>
                    <a:lstStyle/>
                    <a:p>
                      <a:pPr algn="l">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令和</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2</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2020</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基礎控除額の見直し　</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令和元年分以前は合計所得金額にかかわらず、一律</a:t>
                      </a:r>
                      <a:r>
                        <a:rPr lang="en-US" altLang="ja-JP" sz="1200" b="0" kern="100" dirty="0">
                          <a:effectLst/>
                          <a:latin typeface="UD デジタル 教科書体 NP-R" panose="02020400000000000000" pitchFamily="18" charset="-128"/>
                          <a:ea typeface="UD デジタル 教科書体 NP-R" panose="02020400000000000000" pitchFamily="18" charset="-128"/>
                          <a:cs typeface="Century"/>
                        </a:rPr>
                        <a:t>38</a:t>
                      </a:r>
                      <a:r>
                        <a:rPr lang="ja-JP" altLang="en-US" sz="1200" b="0" kern="100" dirty="0">
                          <a:effectLst/>
                          <a:latin typeface="UD デジタル 教科書体 NP-R" panose="02020400000000000000" pitchFamily="18" charset="-128"/>
                          <a:ea typeface="UD デジタル 教科書体 NP-R" panose="02020400000000000000" pitchFamily="18" charset="-128"/>
                          <a:cs typeface="Century"/>
                        </a:rPr>
                        <a:t>万円。</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22471504"/>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Tree>
    <p:extLst>
      <p:ext uri="{BB962C8B-B14F-4D97-AF65-F5344CB8AC3E}">
        <p14:creationId xmlns:p14="http://schemas.microsoft.com/office/powerpoint/2010/main" val="311868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
        <p:nvSpPr>
          <p:cNvPr id="8" name="正方形/長方形 7"/>
          <p:cNvSpPr/>
          <p:nvPr/>
        </p:nvSpPr>
        <p:spPr>
          <a:xfrm>
            <a:off x="443545" y="908720"/>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■所得税の税率構造の推移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544250053"/>
              </p:ext>
            </p:extLst>
          </p:nvPr>
        </p:nvGraphicFramePr>
        <p:xfrm>
          <a:off x="400411" y="1217631"/>
          <a:ext cx="8276045" cy="2090152"/>
        </p:xfrm>
        <a:graphic>
          <a:graphicData uri="http://schemas.openxmlformats.org/drawingml/2006/table">
            <a:tbl>
              <a:tblPr firstRow="1" firstCol="1" bandRow="1">
                <a:tableStyleId>{5C22544A-7EE6-4342-B048-85BDC9FD1C3A}</a:tableStyleId>
              </a:tblPr>
              <a:tblGrid>
                <a:gridCol w="216747">
                  <a:extLst>
                    <a:ext uri="{9D8B030D-6E8A-4147-A177-3AD203B41FA5}">
                      <a16:colId xmlns:a16="http://schemas.microsoft.com/office/drawing/2014/main" val="20000"/>
                    </a:ext>
                  </a:extLst>
                </a:gridCol>
                <a:gridCol w="743360">
                  <a:extLst>
                    <a:ext uri="{9D8B030D-6E8A-4147-A177-3AD203B41FA5}">
                      <a16:colId xmlns:a16="http://schemas.microsoft.com/office/drawing/2014/main" val="20001"/>
                    </a:ext>
                  </a:extLst>
                </a:gridCol>
                <a:gridCol w="69120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936104">
                  <a:extLst>
                    <a:ext uri="{9D8B030D-6E8A-4147-A177-3AD203B41FA5}">
                      <a16:colId xmlns:a16="http://schemas.microsoft.com/office/drawing/2014/main" val="20009"/>
                    </a:ext>
                  </a:extLst>
                </a:gridCol>
                <a:gridCol w="936104">
                  <a:extLst>
                    <a:ext uri="{9D8B030D-6E8A-4147-A177-3AD203B41FA5}">
                      <a16:colId xmlns:a16="http://schemas.microsoft.com/office/drawing/2014/main" val="20010"/>
                    </a:ext>
                  </a:extLst>
                </a:gridCol>
              </a:tblGrid>
              <a:tr h="335280">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昭和</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3528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r h="5029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5"/>
                  </a:ext>
                </a:extLst>
              </a:tr>
              <a:tr h="28956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6"/>
                  </a:ext>
                </a:extLst>
              </a:tr>
            </a:tbl>
          </a:graphicData>
        </a:graphic>
      </p:graphicFrame>
      <p:sp>
        <p:nvSpPr>
          <p:cNvPr id="10" name="正方形/長方形 9"/>
          <p:cNvSpPr/>
          <p:nvPr/>
        </p:nvSpPr>
        <p:spPr>
          <a:xfrm>
            <a:off x="225697" y="3358906"/>
            <a:ext cx="5210399" cy="3089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（注）昭和</a:t>
            </a:r>
            <a:r>
              <a:rPr lang="en-US" altLang="ja-JP" sz="1067" dirty="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12" name="表 11"/>
          <p:cNvGraphicFramePr>
            <a:graphicFrameLocks noGrp="1"/>
          </p:cNvGraphicFramePr>
          <p:nvPr>
            <p:extLst>
              <p:ext uri="{D42A27DB-BD31-4B8C-83A1-F6EECF244321}">
                <p14:modId xmlns:p14="http://schemas.microsoft.com/office/powerpoint/2010/main" val="281259604"/>
              </p:ext>
            </p:extLst>
          </p:nvPr>
        </p:nvGraphicFramePr>
        <p:xfrm>
          <a:off x="634528" y="5733256"/>
          <a:ext cx="8038253" cy="748020"/>
        </p:xfrm>
        <a:graphic>
          <a:graphicData uri="http://schemas.openxmlformats.org/drawingml/2006/table">
            <a:tbl>
              <a:tblPr firstRow="1" firstCol="1" bandRow="1">
                <a:tableStyleId>{5C22544A-7EE6-4342-B048-85BDC9FD1C3A}</a:tableStyleId>
              </a:tblPr>
              <a:tblGrid>
                <a:gridCol w="203962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gridCol w="2074333">
                  <a:extLst>
                    <a:ext uri="{9D8B030D-6E8A-4147-A177-3AD203B41FA5}">
                      <a16:colId xmlns:a16="http://schemas.microsoft.com/office/drawing/2014/main" val="20002"/>
                    </a:ext>
                  </a:extLst>
                </a:gridCol>
                <a:gridCol w="2006600">
                  <a:extLst>
                    <a:ext uri="{9D8B030D-6E8A-4147-A177-3AD203B41FA5}">
                      <a16:colId xmlns:a16="http://schemas.microsoft.com/office/drawing/2014/main" val="20003"/>
                    </a:ext>
                  </a:extLst>
                </a:gridCol>
              </a:tblGrid>
              <a:tr h="192020">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556000">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sz="1100" b="0" kern="0" dirty="0" err="1">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bl>
          </a:graphicData>
        </a:graphic>
      </p:graphicFrame>
      <p:sp>
        <p:nvSpPr>
          <p:cNvPr id="13" name="正方形/長方形 12"/>
          <p:cNvSpPr/>
          <p:nvPr/>
        </p:nvSpPr>
        <p:spPr>
          <a:xfrm>
            <a:off x="443542" y="4005064"/>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個人に課税される税金であり、担税力の源泉を、所得、消費及び資産と区分した場合に、所得に対して課される税金。法人税と並び日本の租税体系の中心となる国税です。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種類に分けられます。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spTree>
    <p:extLst>
      <p:ext uri="{BB962C8B-B14F-4D97-AF65-F5344CB8AC3E}">
        <p14:creationId xmlns:p14="http://schemas.microsoft.com/office/powerpoint/2010/main" val="413161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04797960"/>
              </p:ext>
            </p:extLst>
          </p:nvPr>
        </p:nvGraphicFramePr>
        <p:xfrm>
          <a:off x="251520" y="1145883"/>
          <a:ext cx="8640960" cy="5434945"/>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356932">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04969">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20</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1887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所得税は創設されましたが、法人に対する課税は見送られました。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32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1899</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法人に対しても課税を行うこととし、第一種所得（法人所得税）が創設されました。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大正 ９（</a:t>
                      </a:r>
                      <a:r>
                        <a:rPr lang="en-US" sz="1200" b="0" kern="100" dirty="0">
                          <a:effectLst/>
                          <a:latin typeface="UD デジタル 教科書体 NP-R" panose="02020400000000000000" pitchFamily="18" charset="-128"/>
                          <a:ea typeface="UD デジタル 教科書体 NP-R" panose="02020400000000000000" pitchFamily="18" charset="-128"/>
                        </a:rPr>
                        <a:t>1920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個人が受ける配当に対する課税と法人の清算所得に対する課税が開始されました。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15</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法人税が所得税法から独立し、法人税法が制定されました。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7279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1945</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税制改正で資本金</a:t>
                      </a:r>
                      <a:r>
                        <a:rPr lang="en-US" sz="1200" b="0" kern="100" dirty="0">
                          <a:effectLst/>
                          <a:latin typeface="UD デジタル 教科書体 NP-R" panose="02020400000000000000" pitchFamily="18" charset="-128"/>
                          <a:ea typeface="UD デジタル 教科書体 NP-R" panose="02020400000000000000" pitchFamily="18" charset="-128"/>
                        </a:rPr>
                        <a:t>500 </a:t>
                      </a:r>
                      <a:r>
                        <a:rPr lang="ja-JP" sz="1200" b="0" kern="100" dirty="0">
                          <a:effectLst/>
                          <a:latin typeface="UD デジタル 教科書体 NP-R" panose="02020400000000000000" pitchFamily="18" charset="-128"/>
                          <a:ea typeface="UD デジタル 教科書体 NP-R" panose="02020400000000000000" pitchFamily="18" charset="-128"/>
                        </a:rPr>
                        <a:t>万円以上の法人に申告納税方式が導入されました。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75212">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所得税法（昭和</a:t>
                      </a:r>
                      <a:r>
                        <a:rPr lang="en-US" sz="1200" b="0" kern="100" dirty="0">
                          <a:effectLst/>
                          <a:latin typeface="UD デジタル 教科書体 NP-R" panose="02020400000000000000" pitchFamily="18" charset="-128"/>
                          <a:ea typeface="UD デジタル 教科書体 NP-R" panose="02020400000000000000" pitchFamily="18" charset="-128"/>
                        </a:rPr>
                        <a:t>22 </a:t>
                      </a:r>
                      <a:r>
                        <a:rPr lang="ja-JP" sz="1200" b="0" kern="100" dirty="0">
                          <a:effectLst/>
                          <a:latin typeface="UD デジタル 教科書体 NP-R" panose="02020400000000000000" pitchFamily="18" charset="-128"/>
                          <a:ea typeface="UD デジタル 教科書体 NP-R" panose="02020400000000000000" pitchFamily="18" charset="-128"/>
                        </a:rPr>
                        <a:t>年法律第</a:t>
                      </a:r>
                      <a:r>
                        <a:rPr lang="en-US" sz="1200" b="0" kern="100" dirty="0">
                          <a:effectLst/>
                          <a:latin typeface="UD デジタル 教科書体 NP-R" panose="02020400000000000000" pitchFamily="18" charset="-128"/>
                          <a:ea typeface="UD デジタル 教科書体 NP-R" panose="02020400000000000000" pitchFamily="18" charset="-128"/>
                        </a:rPr>
                        <a:t>27 </a:t>
                      </a:r>
                      <a:r>
                        <a:rPr lang="ja-JP" sz="1200" b="0" kern="100" dirty="0">
                          <a:effectLst/>
                          <a:latin typeface="UD デジタル 教科書体 NP-R" panose="02020400000000000000" pitchFamily="18" charset="-128"/>
                          <a:ea typeface="UD デジタル 教科書体 NP-R" panose="02020400000000000000" pitchFamily="18" charset="-128"/>
                        </a:rPr>
                        <a:t>号）の全部が改正、制定されました。これが現行法の基礎です。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全ての法人が申告納税方式に移行されました。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3215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25</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法人の清算所得課税の廃止等の改正が行われました。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28</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1953</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有価証券の譲渡所得課税が廃止され、清算所得課税が復活しました。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1998</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各種引当金、減価償却やリースなど所得計算の基本項目が見直されました。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868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12</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デリバティブや株式移転・株式交換に関する取扱いが決定しました。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484679">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13</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2001</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合併、分割、現物出資及び事後設立についての取り扱いが決定しました。</a:t>
                      </a:r>
                    </a:p>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株主に対するみなし配当課税、法人の利益積立金、資本積立金の整理等が行われました。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883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連結納税制度が導入されました。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21244">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復興特別法人税を導入（東日本大震災からの復興のための特別措置法「復興財源確保法」による）。徴収期間は</a:t>
                      </a:r>
                      <a:r>
                        <a:rPr lang="en-US" sz="1200" b="0" kern="100" dirty="0">
                          <a:effectLst/>
                          <a:latin typeface="UD デジタル 教科書体 NP-R" panose="02020400000000000000" pitchFamily="18" charset="-128"/>
                          <a:ea typeface="UD デジタル 教科書体 NP-R" panose="02020400000000000000" pitchFamily="18" charset="-128"/>
                        </a:rPr>
                        <a:t>3</a:t>
                      </a:r>
                      <a:r>
                        <a:rPr lang="ja-JP" sz="1200" b="0" kern="100" dirty="0">
                          <a:effectLst/>
                          <a:latin typeface="UD デジタル 教科書体 NP-R" panose="02020400000000000000" pitchFamily="18" charset="-128"/>
                          <a:ea typeface="UD デジタル 教科書体 NP-R" panose="02020400000000000000" pitchFamily="18" charset="-128"/>
                        </a:rPr>
                        <a:t>年間。税率は法人税額×</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％⇒平成</a:t>
                      </a:r>
                      <a:r>
                        <a:rPr lang="en-US" sz="1200" b="0" kern="100" dirty="0">
                          <a:effectLst/>
                          <a:latin typeface="UD デジタル 教科書体 NP-R" panose="02020400000000000000" pitchFamily="18" charset="-128"/>
                          <a:ea typeface="UD デジタル 教科書体 NP-R" panose="02020400000000000000" pitchFamily="18" charset="-128"/>
                        </a:rPr>
                        <a:t>26</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2014</a:t>
                      </a:r>
                      <a:r>
                        <a:rPr lang="ja-JP" sz="1200" b="0" kern="100" dirty="0">
                          <a:effectLst/>
                          <a:latin typeface="UD デジタル 教科書体 NP-R" panose="02020400000000000000" pitchFamily="18" charset="-128"/>
                          <a:ea typeface="UD デジタル 教科書体 NP-R" panose="02020400000000000000" pitchFamily="18" charset="-128"/>
                        </a:rPr>
                        <a:t>）年に</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年間前倒しで廃止。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4"/>
                  </a:ext>
                </a:extLst>
              </a:tr>
              <a:tr h="34351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26</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2014</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地方法人税（国税）が創設（</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月</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日開始事業年度から）。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288032">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平成</a:t>
                      </a:r>
                      <a:r>
                        <a:rPr lang="en-US" altLang="ja-JP" sz="1200" b="0" kern="100" dirty="0">
                          <a:effectLst/>
                          <a:latin typeface="UD デジタル 教科書体 NP-R" panose="02020400000000000000" pitchFamily="18" charset="-128"/>
                          <a:ea typeface="UD デジタル 教科書体 NP-R" panose="02020400000000000000" pitchFamily="18" charset="-128"/>
                        </a:rPr>
                        <a:t>27</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altLang="ja-JP" sz="1200" b="0" kern="100" dirty="0">
                          <a:effectLst/>
                          <a:latin typeface="UD デジタル 教科書体 NP-R" panose="02020400000000000000" pitchFamily="18" charset="-128"/>
                          <a:ea typeface="UD デジタル 教科書体 NP-R" panose="02020400000000000000" pitchFamily="18" charset="-128"/>
                        </a:rPr>
                        <a:t>2015</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課税ベースを拡大しつつ税率を引き下げるという方針の下で法人税改革が行われました。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Tree>
    <p:extLst>
      <p:ext uri="{BB962C8B-B14F-4D97-AF65-F5344CB8AC3E}">
        <p14:creationId xmlns:p14="http://schemas.microsoft.com/office/powerpoint/2010/main" val="1327899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696464"/>
                </a:solidFill>
                <a:effectLst/>
                <a:uLnTx/>
                <a:uFillTx/>
                <a:latin typeface="UD デジタル 教科書体 NP-R" panose="02020400000000000000" pitchFamily="18" charset="-128"/>
                <a:ea typeface="UD デジタル 教科書体 NP-R" panose="02020400000000000000" pitchFamily="18" charset="-128"/>
                <a:cs typeface="+mj-cs"/>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法人</a:t>
            </a:r>
            <a:r>
              <a:rPr kumimoji="0" lang="zh-TW"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税</a:t>
            </a:r>
          </a:p>
        </p:txBody>
      </p:sp>
      <p:sp>
        <p:nvSpPr>
          <p:cNvPr id="8" name="正方形/長方形 7"/>
          <p:cNvSpPr/>
          <p:nvPr/>
        </p:nvSpPr>
        <p:spPr>
          <a:xfrm>
            <a:off x="442756" y="908720"/>
            <a:ext cx="1920213" cy="348813"/>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■法人税率の推移</a:t>
            </a:r>
            <a:endParaRPr kumimoji="0" lang="ja-JP"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9" name="正方形/長方形 8"/>
          <p:cNvSpPr/>
          <p:nvPr/>
        </p:nvSpPr>
        <p:spPr>
          <a:xfrm>
            <a:off x="3669807" y="1105262"/>
            <a:ext cx="5030655" cy="3375283"/>
          </a:xfrm>
          <a:prstGeom prst="rect">
            <a:avLst/>
          </a:prstGeom>
          <a:solidFill>
            <a:schemeClr val="bg1">
              <a:alpha val="50000"/>
            </a:schemeClr>
          </a:solidFill>
        </p:spPr>
        <p:txBody>
          <a:bodyPr wrap="square">
            <a:spAutoFit/>
          </a:bodyPr>
          <a:lstStyle/>
          <a:p>
            <a:pPr marL="2628704" marR="0" lvl="0" indent="-126991" algn="l" defTabSz="457200" rtl="0" eaLnBrk="1" fontAlgn="auto" latinLnBrk="0" hangingPunct="1">
              <a:lnSpc>
                <a:spcPts val="1600"/>
              </a:lnSpc>
              <a:spcBef>
                <a:spcPts val="0"/>
              </a:spcBef>
              <a:spcAft>
                <a:spcPts val="0"/>
              </a:spcAft>
              <a:buClrTx/>
              <a:buSzTx/>
              <a:buFontTx/>
              <a:buNone/>
              <a:tabLst>
                <a:tab pos="2628704" algn="l"/>
              </a:tabLst>
              <a:defRPr/>
            </a:pPr>
            <a:endPar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628704" marR="0" lvl="0" indent="-126991" algn="l" defTabSz="457200" rtl="0" eaLnBrk="1" fontAlgn="auto" latinLnBrk="0" hangingPunct="1">
              <a:lnSpc>
                <a:spcPts val="1600"/>
              </a:lnSpc>
              <a:spcBef>
                <a:spcPts val="0"/>
              </a:spcBef>
              <a:spcAft>
                <a:spcPts val="0"/>
              </a:spcAft>
              <a:buClrTx/>
              <a:buSzTx/>
              <a:buFontTx/>
              <a:buNone/>
              <a:tabLst>
                <a:tab pos="2628704" algn="l"/>
              </a:tabLst>
              <a:defRPr/>
            </a:pP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（注） 中小法人の軽減税率の特例</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800</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万円以下）について、平成</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21</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年４月１日から平成</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24</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年３月</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31</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日の間に終了する各事業年度は</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18</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24</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年４月１日前に開始し、かつ、同日以後に終了する事業年度については経過措置として</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18%</a:t>
            </a:r>
            <a:r>
              <a:rPr kumimoji="0" lang="ja-JP" altLang="en-US" sz="933"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24</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年４月１日から令和</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5</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年３月</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31</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日の間に開始する各事業年度は</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15</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p>
          <a:p>
            <a:pPr marL="2628704" marR="0" lvl="0" indent="-126991" algn="l" defTabSz="457200" rtl="0" eaLnBrk="1" fontAlgn="auto" latinLnBrk="0" hangingPunct="1">
              <a:lnSpc>
                <a:spcPts val="1600"/>
              </a:lnSpc>
              <a:spcBef>
                <a:spcPts val="0"/>
              </a:spcBef>
              <a:spcAft>
                <a:spcPts val="0"/>
              </a:spcAft>
              <a:buClrTx/>
              <a:buSzTx/>
              <a:buFontTx/>
              <a:buNone/>
              <a:tabLst>
                <a:tab pos="2628704" algn="l"/>
              </a:tabLst>
              <a:defRPr/>
            </a:pP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昭和</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56</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31</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日の間に終了する事業年度については年</a:t>
            </a:r>
            <a:r>
              <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700</a:t>
            </a:r>
            <a:r>
              <a:rPr kumimoji="0" lang="ja-JP" altLang="en-US"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万円以下の所得に適用。</a:t>
            </a:r>
            <a:endPar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628704" marR="0" lvl="0" indent="-126991" algn="l" defTabSz="457200" rtl="0" eaLnBrk="1" fontAlgn="auto" latinLnBrk="0" hangingPunct="1">
              <a:lnSpc>
                <a:spcPts val="1600"/>
              </a:lnSpc>
              <a:spcBef>
                <a:spcPts val="0"/>
              </a:spcBef>
              <a:spcAft>
                <a:spcPts val="0"/>
              </a:spcAft>
              <a:buClrTx/>
              <a:buSzTx/>
              <a:buFontTx/>
              <a:buNone/>
              <a:tabLst>
                <a:tab pos="2628704" algn="l"/>
              </a:tabLst>
              <a:defRPr/>
            </a:pPr>
            <a:endPar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790566" marR="0" lvl="0" indent="0" algn="l" defTabSz="457200" rtl="0" eaLnBrk="1" fontAlgn="auto" latinLnBrk="0" hangingPunct="1">
              <a:lnSpc>
                <a:spcPts val="1600"/>
              </a:lnSpc>
              <a:spcBef>
                <a:spcPts val="0"/>
              </a:spcBef>
              <a:spcAft>
                <a:spcPts val="0"/>
              </a:spcAft>
              <a:buClrTx/>
              <a:buSzTx/>
              <a:buFontTx/>
              <a:buNone/>
              <a:tabLst/>
              <a:defRPr/>
            </a:pPr>
            <a:endPar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1790566" marR="0" lvl="0" indent="0" algn="l" defTabSz="457200" rtl="0" eaLnBrk="1" fontAlgn="auto" latinLnBrk="0" hangingPunct="1">
              <a:lnSpc>
                <a:spcPts val="1600"/>
              </a:lnSpc>
              <a:spcBef>
                <a:spcPts val="0"/>
              </a:spcBef>
              <a:spcAft>
                <a:spcPts val="0"/>
              </a:spcAft>
              <a:buClrTx/>
              <a:buSzTx/>
              <a:buFontTx/>
              <a:buNone/>
              <a:tabLst/>
              <a:defRPr/>
            </a:pPr>
            <a:endParaRPr kumimoji="0" lang="en-US"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r" defTabSz="457200" rtl="0" eaLnBrk="1" fontAlgn="auto" latinLnBrk="0" hangingPunct="1">
              <a:lnSpc>
                <a:spcPts val="1600"/>
              </a:lnSpc>
              <a:spcBef>
                <a:spcPts val="0"/>
              </a:spcBef>
              <a:spcAft>
                <a:spcPts val="0"/>
              </a:spcAft>
              <a:buClrTx/>
              <a:buSzTx/>
              <a:buFontTx/>
              <a:buNone/>
              <a:tabLst/>
              <a:defRPr/>
            </a:pPr>
            <a:r>
              <a:rPr kumimoji="0" lang="ja-JP" altLang="en-US" sz="1067"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出典：財務省ＨＰ「法人課税に関する基本的な資料（令和７年３月現在）」</a:t>
            </a:r>
          </a:p>
        </p:txBody>
      </p:sp>
      <p:sp>
        <p:nvSpPr>
          <p:cNvPr id="11" name="正方形/長方形 10"/>
          <p:cNvSpPr/>
          <p:nvPr/>
        </p:nvSpPr>
        <p:spPr>
          <a:xfrm>
            <a:off x="443544" y="4653136"/>
            <a:ext cx="8256917" cy="1887696"/>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法人（株式会社・有限会社・協同組合など）が得た所得（別段の定めがあるものを除き売上げから必要経費などを差引いた額）に課税される税金であり、個人の所得に課税される所得税と並び、日本の租税体系の中心となる国税です。</a:t>
            </a: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法人の所得にかかる税には、</a:t>
            </a:r>
            <a:r>
              <a:rPr kumimoji="0" lang="zh-CN"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法人事業税</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zh-CN"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地方税</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、法人住民税（地方税）、地方法人税（国税）などがあり、これらの税も一緒に課税されることとなります。</a:t>
            </a: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法人税は原則として黒字法人のみが課税され、赤字法人には課税されないため、景気後退においては赤字法人が増加し、法人税収は大幅に低下することがあります。</a:t>
            </a:r>
          </a:p>
        </p:txBody>
      </p:sp>
      <p:pic>
        <p:nvPicPr>
          <p:cNvPr id="12" name="図 11"/>
          <p:cNvPicPr>
            <a:picLocks noChangeAspect="1"/>
          </p:cNvPicPr>
          <p:nvPr/>
        </p:nvPicPr>
        <p:blipFill>
          <a:blip r:embed="rId2"/>
          <a:stretch>
            <a:fillRect/>
          </a:stretch>
        </p:blipFill>
        <p:spPr>
          <a:xfrm>
            <a:off x="539552" y="1299089"/>
            <a:ext cx="5328592" cy="2839240"/>
          </a:xfrm>
          <a:prstGeom prst="rect">
            <a:avLst/>
          </a:prstGeom>
        </p:spPr>
      </p:pic>
    </p:spTree>
    <p:extLst>
      <p:ext uri="{BB962C8B-B14F-4D97-AF65-F5344CB8AC3E}">
        <p14:creationId xmlns:p14="http://schemas.microsoft.com/office/powerpoint/2010/main" val="3639879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046414756"/>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11</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．大正時代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2400657"/>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と営業税を中心に税制整理が行われ、免税点の引き上げ、勤労所得控除などが新設されました。戦費調達のため、清涼飲料税、営業収益税、登録税、相続税などの新税も創設されるなど増税が続きました。 </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一方で、現在ある税の仕組みができ始めたのもこの頃です。大正９（</a:t>
            </a:r>
            <a:r>
              <a:rPr lang="en-US" altLang="ja-JP" sz="1400" dirty="0">
                <a:latin typeface="UD デジタル 教科書体 NP-R" panose="02020400000000000000" pitchFamily="18" charset="-128"/>
                <a:ea typeface="UD デジタル 教科書体 NP-R" panose="02020400000000000000" pitchFamily="18" charset="-128"/>
              </a:rPr>
              <a:t>1920</a:t>
            </a:r>
            <a:r>
              <a:rPr lang="ja-JP" altLang="en-US" sz="1400" dirty="0">
                <a:latin typeface="UD デジタル 教科書体 NP-R" panose="02020400000000000000" pitchFamily="18" charset="-128"/>
                <a:ea typeface="UD デジタル 教科書体 NP-R" panose="02020400000000000000" pitchFamily="18" charset="-128"/>
              </a:rPr>
              <a:t>）年の所得税の改正では、扶養家族控除新設や免税点引き上げなどが行われ、少額所得者の負担が軽減されました。第一次世界大戦の好況により法人所得税額が増加し、大正５（</a:t>
            </a:r>
            <a:r>
              <a:rPr lang="en-US" altLang="ja-JP" sz="1400" dirty="0">
                <a:latin typeface="UD デジタル 教科書体 NP-R" panose="02020400000000000000" pitchFamily="18" charset="-128"/>
                <a:ea typeface="UD デジタル 教科書体 NP-R" panose="02020400000000000000" pitchFamily="18" charset="-128"/>
              </a:rPr>
              <a:t>1916</a:t>
            </a:r>
            <a:r>
              <a:rPr lang="ja-JP" altLang="en-US" sz="1400" dirty="0">
                <a:latin typeface="UD デジタル 教科書体 NP-R" panose="02020400000000000000" pitchFamily="18" charset="-128"/>
                <a:ea typeface="UD デジタル 教科書体 NP-R" panose="02020400000000000000" pitchFamily="18" charset="-128"/>
              </a:rPr>
              <a:t>）年には個人所得税額を上回りました。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大正末期には個人納税義務者は</a:t>
            </a:r>
            <a:r>
              <a:rPr lang="en-US" altLang="ja-JP" sz="1400" dirty="0">
                <a:latin typeface="UD デジタル 教科書体 NP-R" panose="02020400000000000000" pitchFamily="18" charset="-128"/>
                <a:ea typeface="UD デジタル 教科書体 NP-R" panose="02020400000000000000" pitchFamily="18" charset="-128"/>
              </a:rPr>
              <a:t>180</a:t>
            </a:r>
            <a:r>
              <a:rPr lang="ja-JP" altLang="en-US" sz="1400" dirty="0">
                <a:latin typeface="UD デジタル 教科書体 NP-R" panose="02020400000000000000" pitchFamily="18" charset="-128"/>
                <a:ea typeface="UD デジタル 教科書体 NP-R" panose="02020400000000000000" pitchFamily="18" charset="-128"/>
              </a:rPr>
              <a:t>万人に達し、昭和初期には「所得税」は国税収入の</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％近くを占めていました。</a:t>
            </a:r>
          </a:p>
        </p:txBody>
      </p:sp>
      <p:graphicFrame>
        <p:nvGraphicFramePr>
          <p:cNvPr id="15" name="表 14"/>
          <p:cNvGraphicFramePr>
            <a:graphicFrameLocks noGrp="1"/>
          </p:cNvGraphicFramePr>
          <p:nvPr>
            <p:extLst>
              <p:ext uri="{D42A27DB-BD31-4B8C-83A1-F6EECF244321}">
                <p14:modId xmlns:p14="http://schemas.microsoft.com/office/powerpoint/2010/main" val="2127981293"/>
              </p:ext>
            </p:extLst>
          </p:nvPr>
        </p:nvGraphicFramePr>
        <p:xfrm>
          <a:off x="179512" y="350100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12</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．昭和時代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43544" y="3868206"/>
            <a:ext cx="8256917" cy="2657138"/>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1940</a:t>
            </a:r>
            <a:r>
              <a:rPr lang="ja-JP" altLang="en-US" sz="1400" dirty="0">
                <a:latin typeface="UD デジタル 教科書体 NP-R" panose="02020400000000000000" pitchFamily="18" charset="-128"/>
                <a:ea typeface="UD デジタル 教科書体 NP-R" panose="02020400000000000000" pitchFamily="18" charset="-128"/>
              </a:rPr>
              <a:t>）年：所得税が分類所得税と総合所得税の二本立てとなり、分類所得税は①不動産②配当利子③事業④勤労⑤山林⑥退職の６種類に分けられました。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1942</a:t>
            </a:r>
            <a:r>
              <a:rPr lang="ja-JP" altLang="en-US" sz="1400" dirty="0">
                <a:latin typeface="UD デジタル 教科書体 NP-R" panose="02020400000000000000" pitchFamily="18" charset="-128"/>
                <a:ea typeface="UD デジタル 教科書体 NP-R" panose="02020400000000000000" pitchFamily="18" charset="-128"/>
              </a:rPr>
              <a:t>）年：税理士法の前身である</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税務代理士法</a:t>
            </a:r>
            <a:r>
              <a:rPr lang="ja-JP" altLang="en-US" sz="1400" dirty="0">
                <a:latin typeface="UD デジタル 教科書体 NP-R" panose="02020400000000000000" pitchFamily="18" charset="-128"/>
                <a:ea typeface="UD デジタル 教科書体 NP-R" panose="02020400000000000000" pitchFamily="18" charset="-128"/>
              </a:rPr>
              <a:t>が制定されました。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1946</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新憲法が公布</a:t>
            </a:r>
            <a:r>
              <a:rPr lang="ja-JP" altLang="en-US" sz="1400" dirty="0">
                <a:latin typeface="UD デジタル 教科書体 NP-R" panose="02020400000000000000" pitchFamily="18" charset="-128"/>
                <a:ea typeface="UD デジタル 教科書体 NP-R" panose="02020400000000000000" pitchFamily="18" charset="-128"/>
              </a:rPr>
              <a:t>され、教育、勤労に並ぶ</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三大義務の一つとして納税の義務</a:t>
            </a:r>
            <a:r>
              <a:rPr lang="ja-JP" altLang="en-US" sz="1400" dirty="0">
                <a:latin typeface="UD デジタル 教科書体 NP-R" panose="02020400000000000000" pitchFamily="18" charset="-128"/>
                <a:ea typeface="UD デジタル 教科書体 NP-R" panose="02020400000000000000" pitchFamily="18" charset="-128"/>
              </a:rPr>
              <a:t>が設けられたほか、「</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租税法律主義</a:t>
            </a:r>
            <a:r>
              <a:rPr lang="ja-JP" altLang="en-US" sz="1400" dirty="0">
                <a:latin typeface="UD デジタル 教科書体 NP-R" panose="02020400000000000000" pitchFamily="18" charset="-128"/>
                <a:ea typeface="UD デジタル 教科書体 NP-R" panose="02020400000000000000" pitchFamily="18" charset="-128"/>
              </a:rPr>
              <a:t>」が取り入れられました。 </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1947</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申告納税制度</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1950</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シャウプ博士の勧告に基づく税制改革</a:t>
            </a:r>
            <a:r>
              <a:rPr lang="ja-JP" altLang="en-US" sz="1400" dirty="0">
                <a:latin typeface="UD デジタル 教科書体 NP-R" panose="02020400000000000000" pitchFamily="18" charset="-128"/>
                <a:ea typeface="UD デジタル 教科書体 NP-R" panose="02020400000000000000" pitchFamily="18" charset="-128"/>
              </a:rPr>
              <a:t>が行われました。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1951</a:t>
            </a:r>
            <a:r>
              <a:rPr lang="ja-JP" altLang="en-US" sz="1400" dirty="0">
                <a:latin typeface="UD デジタル 教科書体 NP-R" panose="02020400000000000000" pitchFamily="18" charset="-128"/>
                <a:ea typeface="UD デジタル 教科書体 NP-R" panose="02020400000000000000" pitchFamily="18" charset="-128"/>
              </a:rPr>
              <a:t>）年：税務代理士法を抜本的に見直した</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税理士法</a:t>
            </a:r>
            <a:r>
              <a:rPr lang="ja-JP" altLang="en-US" sz="1400" dirty="0">
                <a:latin typeface="UD デジタル 教科書体 NP-R" panose="02020400000000000000" pitchFamily="18" charset="-128"/>
                <a:ea typeface="UD デジタル 教科書体 NP-R" panose="02020400000000000000" pitchFamily="18" charset="-128"/>
              </a:rPr>
              <a:t>が制定されました。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1988</a:t>
            </a:r>
            <a:r>
              <a:rPr lang="ja-JP" altLang="en-US" sz="1400" dirty="0">
                <a:latin typeface="UD デジタル 教科書体 NP-R" panose="02020400000000000000" pitchFamily="18" charset="-128"/>
                <a:ea typeface="UD デジタル 教科書体 NP-R" panose="02020400000000000000" pitchFamily="18" charset="-128"/>
              </a:rPr>
              <a:t>）年：抜本的税制改革が実施され、</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消費税</a:t>
            </a:r>
            <a:r>
              <a:rPr lang="ja-JP" altLang="en-US" sz="1400" dirty="0">
                <a:latin typeface="UD デジタル 教科書体 NP-R" panose="02020400000000000000" pitchFamily="18" charset="-128"/>
                <a:ea typeface="UD デジタル 教科書体 NP-R" panose="02020400000000000000" pitchFamily="18" charset="-128"/>
              </a:rPr>
              <a:t>が創設されました。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41646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課税要件および租税の賦課・徴収の手続きに関する定めを為す場合に、その定めはなるべく一義的で明確でなければならない。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課税要件が充足されている限り、租税行政庁には租税の減免の自由はなく、また租税を徴収しない自由もなく、法律で定めたとおりの税額を徴収しなければならない。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租税の賦課・徴収は公権力の行使であるから、それは適正な手続きで行われなければならない。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787066881"/>
              </p:ext>
            </p:extLst>
          </p:nvPr>
        </p:nvGraphicFramePr>
        <p:xfrm>
          <a:off x="176400"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租税法の基本原則①　租税法律主義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095042691"/>
              </p:ext>
            </p:extLst>
          </p:nvPr>
        </p:nvGraphicFramePr>
        <p:xfrm>
          <a:off x="176400" y="49254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sp>
        <p:nvSpPr>
          <p:cNvPr id="15" name="タイトル 1"/>
          <p:cNvSpPr txBox="1">
            <a:spLocks/>
          </p:cNvSpPr>
          <p:nvPr/>
        </p:nvSpPr>
        <p:spPr>
          <a:xfrm>
            <a:off x="0" y="0"/>
            <a:ext cx="5292080"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91036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7" name="正方形/長方形 16"/>
          <p:cNvSpPr/>
          <p:nvPr/>
        </p:nvSpPr>
        <p:spPr>
          <a:xfrm>
            <a:off x="443542" y="964066"/>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日本国憲法は、法による国民の</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納税義務（</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と、課税は法に基づくこと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租税法律主義（</a:t>
            </a:r>
            <a:r>
              <a:rPr lang="en-US" altLang="ja-JP" sz="1400" dirty="0">
                <a:latin typeface="UD デジタル 教科書体 NP-R" panose="02020400000000000000" pitchFamily="18" charset="-128"/>
                <a:ea typeface="UD デジタル 教科書体 NP-R" panose="02020400000000000000" pitchFamily="18" charset="-128"/>
              </a:rPr>
              <a:t>84</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を定めています。</a:t>
            </a:r>
          </a:p>
        </p:txBody>
      </p:sp>
      <p:graphicFrame>
        <p:nvGraphicFramePr>
          <p:cNvPr id="18" name="表 17"/>
          <p:cNvGraphicFramePr>
            <a:graphicFrameLocks noGrp="1"/>
          </p:cNvGraphicFramePr>
          <p:nvPr>
            <p:extLst>
              <p:ext uri="{D42A27DB-BD31-4B8C-83A1-F6EECF244321}">
                <p14:modId xmlns:p14="http://schemas.microsoft.com/office/powerpoint/2010/main" val="1696526864"/>
              </p:ext>
            </p:extLst>
          </p:nvPr>
        </p:nvGraphicFramePr>
        <p:xfrm>
          <a:off x="179512" y="549574"/>
          <a:ext cx="3314795" cy="350520"/>
        </p:xfrm>
        <a:graphic>
          <a:graphicData uri="http://schemas.openxmlformats.org/drawingml/2006/table">
            <a:tbl>
              <a:tblPr firstRow="1" bandRow="1">
                <a:tableStyleId>{9DCAF9ED-07DC-4A11-8D7F-57B35C25682E}</a:tableStyleId>
              </a:tblPr>
              <a:tblGrid>
                <a:gridCol w="3314795">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１．税は法律による</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764920274"/>
              </p:ext>
            </p:extLst>
          </p:nvPr>
        </p:nvGraphicFramePr>
        <p:xfrm>
          <a:off x="467544" y="1772816"/>
          <a:ext cx="8232534" cy="600798"/>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600798">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5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224177476"/>
              </p:ext>
            </p:extLst>
          </p:nvPr>
        </p:nvGraphicFramePr>
        <p:xfrm>
          <a:off x="467544" y="4077072"/>
          <a:ext cx="8232534" cy="864096"/>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2" name="正方形/長方形 21"/>
          <p:cNvSpPr/>
          <p:nvPr/>
        </p:nvSpPr>
        <p:spPr>
          <a:xfrm>
            <a:off x="443544" y="5006593"/>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租税法律主義</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国民の代表機関である国会が制定した法律に基づいて、租税が賦課・徴収されなければならないとする憲法上の原則です。これは、新たに税金をかけるにはそのための法律が必要というだけでなく、税金をかける対象は何か、税額をどう決めるのか、誰が納税するのか、といった課税要件や納税要件、さらには徴収の手続きや納税の方法も、法律によることを意味しています。</a:t>
            </a:r>
          </a:p>
        </p:txBody>
      </p:sp>
      <p:sp>
        <p:nvSpPr>
          <p:cNvPr id="23" name="正方形/長方形 22"/>
          <p:cNvSpPr/>
          <p:nvPr/>
        </p:nvSpPr>
        <p:spPr>
          <a:xfrm>
            <a:off x="443161" y="2429514"/>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納税の義務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日本国憲法第</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は、国民に納税の義務を課したものとして国家による徴税の根拠です。税金は、国を維持し、発展させていくために欠かせないものです。そこで憲法では納税（税金を納めること）は国民の義務であることを定めています。この「納税の義務」は「勤労の義務」、「教育を受けさせる義務」と並んで、国民の三大義務の一つとされています。</a:t>
            </a:r>
          </a:p>
        </p:txBody>
      </p:sp>
    </p:spTree>
    <p:extLst>
      <p:ext uri="{BB962C8B-B14F-4D97-AF65-F5344CB8AC3E}">
        <p14:creationId xmlns:p14="http://schemas.microsoft.com/office/powerpoint/2010/main" val="39969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19277767"/>
              </p:ext>
            </p:extLst>
          </p:nvPr>
        </p:nvGraphicFramePr>
        <p:xfrm>
          <a:off x="176400" y="48051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租税法の基本原則②　租税公平主義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担税力の基準は＜所得・財産（資産）・消費＞の三つで判定します。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48602377"/>
              </p:ext>
            </p:extLst>
          </p:nvPr>
        </p:nvGraphicFramePr>
        <p:xfrm>
          <a:off x="176400" y="451296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租税法の基本原則③　自主財政主義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9"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86976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5299669" y="5749888"/>
            <a:ext cx="3068725" cy="451406"/>
          </a:xfrm>
          <a:prstGeom prst="rect">
            <a:avLst/>
          </a:prstGeom>
          <a:solidFill>
            <a:srgbClr val="FFFFFF">
              <a:alpha val="60000"/>
            </a:srgbClr>
          </a:solidFill>
          <a:ln>
            <a:noFill/>
          </a:ln>
        </p:spPr>
        <p:txBody>
          <a:bodyPr wrap="square">
            <a:spAutoFit/>
          </a:bodyPr>
          <a:lstStyle/>
          <a:p>
            <a:pPr algn="ctr" fontAlgn="base">
              <a:lnSpc>
                <a:spcPts val="1400"/>
              </a:lnSpc>
              <a:spcAft>
                <a:spcPts val="0"/>
              </a:spcAft>
            </a:pP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昭和</a:t>
            </a:r>
            <a:r>
              <a:rPr lang="en-US" altLang="ja-JP" sz="1100" dirty="0">
                <a:latin typeface="UD デジタル 教科書体 NP-R" panose="02020400000000000000" pitchFamily="18" charset="-128"/>
                <a:ea typeface="UD デジタル 教科書体 NP-R" panose="02020400000000000000" pitchFamily="18" charset="-128"/>
                <a:cs typeface="ＭＳ Ｐゴシック"/>
              </a:rPr>
              <a:t>24 (1949) </a:t>
            </a: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年（福岡県福岡市）</a:t>
            </a:r>
            <a:b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b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商店主と税金について語るシャウプ博士</a:t>
            </a:r>
          </a:p>
        </p:txBody>
      </p:sp>
      <p:pic>
        <p:nvPicPr>
          <p:cNvPr id="7" name="図 6" descr="昭和24年 (1949)商店主と税金について語るシャウプ博士（福岡県福岡市）"/>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9670" y="3597928"/>
            <a:ext cx="3068725" cy="2158292"/>
          </a:xfrm>
          <a:prstGeom prst="rect">
            <a:avLst/>
          </a:prstGeom>
          <a:noFill/>
          <a:ln>
            <a:noFill/>
          </a:ln>
          <a:effectLst>
            <a:softEdge rad="31750"/>
          </a:effectLst>
        </p:spPr>
      </p:pic>
      <p:pic>
        <p:nvPicPr>
          <p:cNvPr id="8" name="図 7" descr="昭和24年(1949)シャウプ勧告書"/>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454" y="3663215"/>
            <a:ext cx="3824833" cy="2027717"/>
          </a:xfrm>
          <a:prstGeom prst="rect">
            <a:avLst/>
          </a:prstGeom>
          <a:noFill/>
          <a:ln w="3175">
            <a:solidFill>
              <a:schemeClr val="accent2">
                <a:lumMod val="60000"/>
                <a:lumOff val="40000"/>
              </a:schemeClr>
            </a:solidFill>
          </a:ln>
        </p:spPr>
      </p:pic>
      <p:sp>
        <p:nvSpPr>
          <p:cNvPr id="9" name="Text Box 175"/>
          <p:cNvSpPr txBox="1">
            <a:spLocks noChangeArrowheads="1"/>
          </p:cNvSpPr>
          <p:nvPr/>
        </p:nvSpPr>
        <p:spPr bwMode="auto">
          <a:xfrm>
            <a:off x="755576" y="5756609"/>
            <a:ext cx="4643634" cy="76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nSpc>
                <a:spcPts val="1200"/>
              </a:lnSpc>
              <a:spcAft>
                <a:spcPts val="0"/>
              </a:spcAft>
            </a:pPr>
            <a:r>
              <a:rPr lang="ja-JP" altLang="en-US" sz="1100" kern="0" dirty="0">
                <a:effectLst/>
                <a:latin typeface="UD デジタル 教科書体 NP-R" panose="02020400000000000000" pitchFamily="18" charset="-128"/>
                <a:ea typeface="UD デジタル 教科書体 NP-R" panose="02020400000000000000" pitchFamily="18" charset="-128"/>
                <a:cs typeface="ＭＳ Ｐゴシック"/>
              </a:rPr>
              <a:t>　　　　　　　　　　シャウプ勧告書</a:t>
            </a: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r">
              <a:lnSpc>
                <a:spcPts val="1200"/>
              </a:lnSpc>
              <a:spcAft>
                <a:spcPts val="0"/>
              </a:spcAft>
            </a:pPr>
            <a:endParaRPr lang="en-US" altLang="ja-JP" sz="1100" kern="0" dirty="0">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r>
              <a:rPr lang="ja-JP" sz="1100" kern="0" dirty="0">
                <a:effectLst/>
                <a:latin typeface="UD デジタル 教科書体 NP-R" panose="02020400000000000000" pitchFamily="18" charset="-128"/>
                <a:ea typeface="UD デジタル 教科書体 NP-R" panose="02020400000000000000" pitchFamily="18" charset="-128"/>
                <a:cs typeface="ＭＳ Ｐゴシック"/>
              </a:rPr>
              <a:t>出</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典：国税庁、租税史料ライブラリ</a:t>
            </a:r>
            <a:r>
              <a:rPr lang="ja-JP" altLang="en-US" sz="1100" kern="0" dirty="0">
                <a:solidFill>
                  <a:srgbClr val="000000"/>
                </a:solidFill>
                <a:latin typeface="UD デジタル 教科書体 NP-R" panose="02020400000000000000" pitchFamily="18" charset="-128"/>
                <a:ea typeface="UD デジタル 教科書体 NP-R" panose="02020400000000000000" pitchFamily="18" charset="-128"/>
                <a:cs typeface="ＭＳ Ｐゴシック"/>
              </a:rPr>
              <a:t>ー</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「シャウプ勧告と税制改正」</a:t>
            </a:r>
            <a:endParaRPr lang="ja-JP" sz="11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0" name="Text Box 533"/>
          <p:cNvSpPr txBox="1">
            <a:spLocks noChangeArrowheads="1"/>
          </p:cNvSpPr>
          <p:nvPr/>
        </p:nvSpPr>
        <p:spPr bwMode="auto">
          <a:xfrm>
            <a:off x="614492" y="955201"/>
            <a:ext cx="7917947" cy="2257775"/>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ctr" anchorCtr="0" upright="1">
            <a:noAutofit/>
          </a:bodyPr>
          <a:lstStyle/>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現在日本の税制の基礎は戦後間もない昭和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）年に行われた税制改革によって確立されました。この改革に大きな影響を与えたのがアメリカの財政学者カール・Ｓ・シャウプ（</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Carl Summer </a:t>
            </a:r>
            <a:r>
              <a:rPr lang="en-US" altLang="ja-JP" sz="1400" kern="0" dirty="0" err="1">
                <a:latin typeface="UD デジタル 教科書体 NP-R" panose="02020400000000000000" pitchFamily="18" charset="-128"/>
                <a:ea typeface="UD デジタル 教科書体 NP-R" panose="02020400000000000000" pitchFamily="18" charset="-128"/>
                <a:cs typeface="ＭＳ Ｐゴシック"/>
              </a:rPr>
              <a:t>Shoup</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 1902-2000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）です。</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シャウプによる勧告書の基本原則は、昭和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）年の税制改正に反映され、より現状に即した調整が加えられ、国税と地方税にわたる税制の合理化と負担の適正化が図られました。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所得税を税制の根幹に据え、基礎控除額を引き上げて負担の軽減を図ると同時に、その減収分は高額所得者へ富裕税として課税されました。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また、申告納税制度の水準の向上を図るための青色申告制度や、容易で確実な納付のための納税貯蓄組合制度も導入されるなど、シャウプ勧告は、戦後の税制の基本となりました。</a:t>
            </a:r>
          </a:p>
        </p:txBody>
      </p:sp>
      <p:sp>
        <p:nvSpPr>
          <p:cNvPr id="12" name="AutoShape 419"/>
          <p:cNvSpPr>
            <a:spLocks noChangeArrowheads="1"/>
          </p:cNvSpPr>
          <p:nvPr/>
        </p:nvSpPr>
        <p:spPr bwMode="auto">
          <a:xfrm>
            <a:off x="603151" y="692696"/>
            <a:ext cx="4688929" cy="287338"/>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昭和</a:t>
            </a:r>
            <a:r>
              <a:rPr lang="en-US" altLang="ja-JP" sz="1600" b="1" dirty="0">
                <a:solidFill>
                  <a:srgbClr val="FFFFFF"/>
                </a:solidFill>
                <a:latin typeface="ＭＳ Ｐゴシック" pitchFamily="50" charset="-128"/>
              </a:rPr>
              <a:t>25</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1950</a:t>
            </a:r>
            <a:r>
              <a:rPr lang="ja-JP" altLang="en-US" sz="1600" b="1" dirty="0">
                <a:solidFill>
                  <a:srgbClr val="FFFFFF"/>
                </a:solidFill>
                <a:latin typeface="ＭＳ Ｐゴシック" pitchFamily="50" charset="-128"/>
              </a:rPr>
              <a:t>）年　シャウプ勧告による税制改革</a:t>
            </a:r>
          </a:p>
          <a:p>
            <a:pPr eaLnBrk="1" hangingPunct="1"/>
            <a:endParaRPr lang="ja-JP" altLang="ja-JP" sz="1600" dirty="0"/>
          </a:p>
        </p:txBody>
      </p:sp>
      <p:sp>
        <p:nvSpPr>
          <p:cNvPr id="11"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865784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775931"/>
            <a:ext cx="3073129" cy="348813"/>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■消費税の歴史</a:t>
            </a:r>
            <a:endParaRPr kumimoji="0" lang="ja-JP"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graphicFrame>
        <p:nvGraphicFramePr>
          <p:cNvPr id="5" name="表 4"/>
          <p:cNvGraphicFramePr>
            <a:graphicFrameLocks noGrp="1"/>
          </p:cNvGraphicFramePr>
          <p:nvPr/>
        </p:nvGraphicFramePr>
        <p:xfrm>
          <a:off x="251520" y="1073875"/>
          <a:ext cx="8640960" cy="3961972"/>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266893">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1401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53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1978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財政再建のため「一般消費税」導入を閣議決定。同年</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月、総選挙の結果を受けて撤回することになりました。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61</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「売上税」法案を国会に提出しましたが、国民的な反対に遭い、同年</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月に廃案となりました。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消費税法が成立、公布されました。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471466">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平成元（</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nSpc>
                          <a:spcPts val="1200"/>
                        </a:lnSpc>
                        <a:spcAft>
                          <a:spcPts val="0"/>
                        </a:spcAft>
                      </a:pPr>
                      <a:r>
                        <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消費税法が施行され、税率３％で導入しました。 導入の前後で所得税、法人税、相続税などが減税されました。</a:t>
                      </a:r>
                      <a:endPar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cs typeface="ＭＳ Ｐゴシック"/>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６（</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消費税を廃止し、税率</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％の国民福祉税の構想が発表されましたが、連立政権内の足並みの乱れ等から、発表翌日に撤回されました。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９（</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1997</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消費税率が３</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になりました。税率引き上げ分のうち</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％を地方に配分する「地方消費税」を導入。</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2003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消費税課税業者の免税点が売上</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万円に引き下げられました。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43983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2012</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消費税率を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％に引き上げる法案を提出し、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日、参院本会議で可決成立。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日より消費税率が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令和元</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１日より</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改定され、あわせて軽減税率制度が導入されました。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7" name="ホームベース 6"/>
          <p:cNvSpPr/>
          <p:nvPr/>
        </p:nvSpPr>
        <p:spPr>
          <a:xfrm>
            <a:off x="251520" y="404664"/>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消費</a:t>
            </a:r>
            <a:r>
              <a:rPr kumimoji="0" lang="zh-TW"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税</a:t>
            </a:r>
          </a:p>
        </p:txBody>
      </p:sp>
      <p:sp>
        <p:nvSpPr>
          <p:cNvPr id="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696464"/>
                </a:solidFill>
                <a:effectLst/>
                <a:uLnTx/>
                <a:uFillTx/>
                <a:latin typeface="UD デジタル 教科書体 NP-R" panose="02020400000000000000" pitchFamily="18" charset="-128"/>
                <a:ea typeface="UD デジタル 教科書体 NP-R" panose="02020400000000000000" pitchFamily="18" charset="-128"/>
                <a:cs typeface="+mj-cs"/>
              </a:rPr>
              <a:t> １．歴史から見る我が国の「税」</a:t>
            </a:r>
          </a:p>
        </p:txBody>
      </p:sp>
      <p:sp>
        <p:nvSpPr>
          <p:cNvPr id="6" name="正方形/長方形 5"/>
          <p:cNvSpPr/>
          <p:nvPr/>
        </p:nvSpPr>
        <p:spPr>
          <a:xfrm>
            <a:off x="371533" y="5085184"/>
            <a:ext cx="8448939" cy="1702004"/>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消費税は私たちにとって最も身近な税金です。国内で行われる商品販売、サービスの提供等ほとんどの取引に対して（原則的に）課税されます。</a:t>
            </a: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消費税が創設されたのは昭和</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63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1988</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12</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月で、翌平成元（</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1989</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）年４月１日から税率</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で実施され、平成９（</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1997</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）年４月１日より税率が５</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err="1">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26</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2014</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）年４月１日より８％、令和元年（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2019</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月１日からは、消費税率が</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7.8%</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2.2%</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）に引き上げられ、あわせて軽減税率制度（税率８％</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6.24</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1.76</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％））が導入されました。</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令和５（</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2023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月から適格請求書等保存方式が導入されました。</a:t>
            </a:r>
          </a:p>
        </p:txBody>
      </p:sp>
    </p:spTree>
    <p:extLst>
      <p:ext uri="{BB962C8B-B14F-4D97-AF65-F5344CB8AC3E}">
        <p14:creationId xmlns:p14="http://schemas.microsoft.com/office/powerpoint/2010/main" val="1426406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消費</a:t>
            </a:r>
            <a:r>
              <a:rPr kumimoji="0" lang="zh-TW"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税</a:t>
            </a:r>
          </a:p>
        </p:txBody>
      </p:sp>
      <p:sp>
        <p:nvSpPr>
          <p:cNvPr id="8" name="正方形/長方形 7"/>
          <p:cNvSpPr/>
          <p:nvPr/>
        </p:nvSpPr>
        <p:spPr>
          <a:xfrm>
            <a:off x="443544" y="908720"/>
            <a:ext cx="8256917" cy="5179879"/>
          </a:xfrm>
          <a:prstGeom prst="rect">
            <a:avLst/>
          </a:prstGeom>
          <a:solidFill>
            <a:srgbClr val="FFFFFF">
              <a:alpha val="85098"/>
            </a:srgb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15" name="Text Box 542"/>
          <p:cNvSpPr txBox="1">
            <a:spLocks noChangeArrowheads="1"/>
          </p:cNvSpPr>
          <p:nvPr/>
        </p:nvSpPr>
        <p:spPr bwMode="auto">
          <a:xfrm>
            <a:off x="827584" y="5411688"/>
            <a:ext cx="7776864" cy="609600"/>
          </a:xfrm>
          <a:prstGeom prst="rect">
            <a:avLst/>
          </a:prstGeom>
          <a:noFill/>
          <a:ln>
            <a:noFill/>
          </a:ln>
        </p:spPr>
        <p:txBody>
          <a:bodyPr rot="0" vert="horz" wrap="square" lIns="99060" tIns="11853" rIns="99060" bIns="11853" anchor="t" anchorCtr="0" upright="1">
            <a:noAutofit/>
          </a:bodyPr>
          <a:lstStyle/>
          <a:p>
            <a:pPr marL="0" marR="0" lvl="0" indent="0" algn="just" defTabSz="1219110" rtl="0" eaLnBrk="1" fontAlgn="auto" latinLnBrk="0" hangingPunct="1">
              <a:lnSpc>
                <a:spcPts val="1600"/>
              </a:lnSpc>
              <a:spcBef>
                <a:spcPts val="0"/>
              </a:spcBef>
              <a:spcAft>
                <a:spcPts val="0"/>
              </a:spcAft>
              <a:buClrTx/>
              <a:buSzTx/>
              <a:buFontTx/>
              <a:buNone/>
              <a:tabLst/>
              <a:defRPr/>
            </a:pPr>
            <a:r>
              <a:rPr kumimoji="1" lang="ja-JP" altLang="en-US" sz="933" b="0" i="0" u="none" strike="noStrike" kern="1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Century"/>
              </a:rPr>
              <a:t>（注）免税点制度は、上図のほか平成</a:t>
            </a:r>
            <a:r>
              <a:rPr kumimoji="1" lang="en-US" altLang="ja-JP" sz="933" b="0" i="0" u="none" strike="noStrike" kern="1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Century"/>
              </a:rPr>
              <a:t>23</a:t>
            </a:r>
            <a:r>
              <a:rPr kumimoji="1" lang="ja-JP" altLang="en-US" sz="933" b="0" i="0" u="none" strike="noStrike" kern="1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Century"/>
              </a:rPr>
              <a:t>年度税制改正においても一部改正されています。</a:t>
            </a:r>
            <a:endParaRPr kumimoji="1" lang="ja-JP" altLang="ja-JP" sz="933"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7" name="正方形/長方形 76"/>
          <p:cNvSpPr/>
          <p:nvPr/>
        </p:nvSpPr>
        <p:spPr>
          <a:xfrm>
            <a:off x="179512" y="847939"/>
            <a:ext cx="3073129" cy="348813"/>
          </a:xfrm>
          <a:prstGeom prst="rect">
            <a:avLst/>
          </a:prstGeom>
          <a:solidFill>
            <a:schemeClr val="bg1">
              <a:alpha val="50000"/>
            </a:scheme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■消費税制度改正の歩み</a:t>
            </a:r>
            <a:endParaRPr kumimoji="0" lang="ja-JP"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7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696464"/>
                </a:solidFill>
                <a:effectLst/>
                <a:uLnTx/>
                <a:uFillTx/>
                <a:latin typeface="UD デジタル 教科書体 NP-R" panose="02020400000000000000" pitchFamily="18" charset="-128"/>
                <a:ea typeface="UD デジタル 教科書体 NP-R" panose="02020400000000000000" pitchFamily="18" charset="-128"/>
                <a:cs typeface="+mj-cs"/>
              </a:rPr>
              <a:t> １．歴史から見る我が国の「税」</a:t>
            </a:r>
          </a:p>
        </p:txBody>
      </p:sp>
      <p:grpSp>
        <p:nvGrpSpPr>
          <p:cNvPr id="151" name="グループ化 150">
            <a:extLst>
              <a:ext uri="{FF2B5EF4-FFF2-40B4-BE49-F238E27FC236}">
                <a16:creationId xmlns:a16="http://schemas.microsoft.com/office/drawing/2014/main" id="{58B9A221-6972-4CF2-872E-EDE490415393}"/>
              </a:ext>
            </a:extLst>
          </p:cNvPr>
          <p:cNvGrpSpPr/>
          <p:nvPr/>
        </p:nvGrpSpPr>
        <p:grpSpPr>
          <a:xfrm>
            <a:off x="443544" y="1268760"/>
            <a:ext cx="8160905" cy="4104453"/>
            <a:chOff x="476671" y="5499015"/>
            <a:chExt cx="6150438" cy="3032272"/>
          </a:xfrm>
        </p:grpSpPr>
        <p:sp>
          <p:nvSpPr>
            <p:cNvPr id="152" name="正方形/長方形 151">
              <a:extLst>
                <a:ext uri="{FF2B5EF4-FFF2-40B4-BE49-F238E27FC236}">
                  <a16:creationId xmlns:a16="http://schemas.microsoft.com/office/drawing/2014/main" id="{F6B028E2-CAAD-4E66-A55F-6BBDAE552417}"/>
                </a:ext>
              </a:extLst>
            </p:cNvPr>
            <p:cNvSpPr/>
            <p:nvPr/>
          </p:nvSpPr>
          <p:spPr>
            <a:xfrm>
              <a:off x="2466608"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3" name="正方形/長方形 152">
              <a:extLst>
                <a:ext uri="{FF2B5EF4-FFF2-40B4-BE49-F238E27FC236}">
                  <a16:creationId xmlns:a16="http://schemas.microsoft.com/office/drawing/2014/main" id="{8950E0C5-1C80-4F05-933D-695C1225C05A}"/>
                </a:ext>
              </a:extLst>
            </p:cNvPr>
            <p:cNvSpPr/>
            <p:nvPr/>
          </p:nvSpPr>
          <p:spPr>
            <a:xfrm>
              <a:off x="3438563"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4" name="正方形/長方形 153">
              <a:extLst>
                <a:ext uri="{FF2B5EF4-FFF2-40B4-BE49-F238E27FC236}">
                  <a16:creationId xmlns:a16="http://schemas.microsoft.com/office/drawing/2014/main" id="{5E71C5F1-71AF-4FE7-97CF-3F40B94CA3D3}"/>
                </a:ext>
              </a:extLst>
            </p:cNvPr>
            <p:cNvSpPr/>
            <p:nvPr/>
          </p:nvSpPr>
          <p:spPr>
            <a:xfrm>
              <a:off x="4431435"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5" name="正方形/長方形 154">
              <a:extLst>
                <a:ext uri="{FF2B5EF4-FFF2-40B4-BE49-F238E27FC236}">
                  <a16:creationId xmlns:a16="http://schemas.microsoft.com/office/drawing/2014/main" id="{DDAB15C8-5714-4E72-837A-4491B3A8ECAA}"/>
                </a:ext>
              </a:extLst>
            </p:cNvPr>
            <p:cNvSpPr/>
            <p:nvPr/>
          </p:nvSpPr>
          <p:spPr>
            <a:xfrm>
              <a:off x="5447167" y="5802585"/>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6" name="正方形/長方形 155">
              <a:extLst>
                <a:ext uri="{FF2B5EF4-FFF2-40B4-BE49-F238E27FC236}">
                  <a16:creationId xmlns:a16="http://schemas.microsoft.com/office/drawing/2014/main" id="{8FCC406F-D2D1-43E0-9826-3D9F3BD73C71}"/>
                </a:ext>
              </a:extLst>
            </p:cNvPr>
            <p:cNvSpPr/>
            <p:nvPr/>
          </p:nvSpPr>
          <p:spPr>
            <a:xfrm>
              <a:off x="1479121"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57" name="正方形/長方形 156">
              <a:extLst>
                <a:ext uri="{FF2B5EF4-FFF2-40B4-BE49-F238E27FC236}">
                  <a16:creationId xmlns:a16="http://schemas.microsoft.com/office/drawing/2014/main" id="{24654BD7-A5DC-4BD8-8676-65D3992FFA55}"/>
                </a:ext>
              </a:extLst>
            </p:cNvPr>
            <p:cNvSpPr/>
            <p:nvPr/>
          </p:nvSpPr>
          <p:spPr>
            <a:xfrm>
              <a:off x="476671" y="5499015"/>
              <a:ext cx="6048672" cy="319151"/>
            </a:xfrm>
            <a:prstGeom prst="rect">
              <a:avLst/>
            </a:prstGeom>
            <a:solidFill>
              <a:srgbClr val="002060">
                <a:alpha val="53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p:txBody>
        </p:sp>
        <p:sp>
          <p:nvSpPr>
            <p:cNvPr id="158" name="正方形/長方形 157">
              <a:extLst>
                <a:ext uri="{FF2B5EF4-FFF2-40B4-BE49-F238E27FC236}">
                  <a16:creationId xmlns:a16="http://schemas.microsoft.com/office/drawing/2014/main" id="{CD80D452-E045-4D7E-BC5B-3C0539A6012D}"/>
                </a:ext>
              </a:extLst>
            </p:cNvPr>
            <p:cNvSpPr/>
            <p:nvPr/>
          </p:nvSpPr>
          <p:spPr>
            <a:xfrm>
              <a:off x="1116269"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創設時</a:t>
              </a:r>
            </a:p>
          </p:txBody>
        </p:sp>
        <p:sp>
          <p:nvSpPr>
            <p:cNvPr id="159" name="正方形/長方形 158">
              <a:extLst>
                <a:ext uri="{FF2B5EF4-FFF2-40B4-BE49-F238E27FC236}">
                  <a16:creationId xmlns:a16="http://schemas.microsoft.com/office/drawing/2014/main" id="{47B74907-EA80-4BA8-A29C-6CFDA823E5D3}"/>
                </a:ext>
              </a:extLst>
            </p:cNvPr>
            <p:cNvSpPr/>
            <p:nvPr/>
          </p:nvSpPr>
          <p:spPr>
            <a:xfrm>
              <a:off x="2101209"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平成３年改正</a:t>
              </a:r>
            </a:p>
          </p:txBody>
        </p:sp>
        <p:sp>
          <p:nvSpPr>
            <p:cNvPr id="160" name="正方形/長方形 159">
              <a:extLst>
                <a:ext uri="{FF2B5EF4-FFF2-40B4-BE49-F238E27FC236}">
                  <a16:creationId xmlns:a16="http://schemas.microsoft.com/office/drawing/2014/main" id="{A1C9D80E-117F-471A-B0E4-F84ED4FF886B}"/>
                </a:ext>
              </a:extLst>
            </p:cNvPr>
            <p:cNvSpPr/>
            <p:nvPr/>
          </p:nvSpPr>
          <p:spPr>
            <a:xfrm>
              <a:off x="3085711"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平成６年秋の</a:t>
              </a:r>
              <a:endParaRPr kumimoji="1" lang="en-US" altLang="ja-JP"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税制改革等</a:t>
              </a:r>
            </a:p>
          </p:txBody>
        </p:sp>
        <p:sp>
          <p:nvSpPr>
            <p:cNvPr id="161" name="正方形/長方形 160">
              <a:extLst>
                <a:ext uri="{FF2B5EF4-FFF2-40B4-BE49-F238E27FC236}">
                  <a16:creationId xmlns:a16="http://schemas.microsoft.com/office/drawing/2014/main" id="{F5B989C3-80E5-4A12-9102-E88783F8686B}"/>
                </a:ext>
              </a:extLst>
            </p:cNvPr>
            <p:cNvSpPr/>
            <p:nvPr/>
          </p:nvSpPr>
          <p:spPr>
            <a:xfrm>
              <a:off x="4073964"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平成１５年改正</a:t>
              </a:r>
            </a:p>
          </p:txBody>
        </p:sp>
        <p:sp>
          <p:nvSpPr>
            <p:cNvPr id="162" name="正方形/長方形 161">
              <a:extLst>
                <a:ext uri="{FF2B5EF4-FFF2-40B4-BE49-F238E27FC236}">
                  <a16:creationId xmlns:a16="http://schemas.microsoft.com/office/drawing/2014/main" id="{566DAA6A-3EF5-4C03-B186-06B1FB6FDC19}"/>
                </a:ext>
              </a:extLst>
            </p:cNvPr>
            <p:cNvSpPr/>
            <p:nvPr/>
          </p:nvSpPr>
          <p:spPr>
            <a:xfrm>
              <a:off x="5093649" y="5510202"/>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社会保障・</a:t>
              </a:r>
              <a:endParaRPr kumimoji="1" lang="en-US" altLang="ja-JP"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税一体改革</a:t>
              </a:r>
            </a:p>
          </p:txBody>
        </p:sp>
        <p:sp>
          <p:nvSpPr>
            <p:cNvPr id="163" name="正方形/長方形 162">
              <a:extLst>
                <a:ext uri="{FF2B5EF4-FFF2-40B4-BE49-F238E27FC236}">
                  <a16:creationId xmlns:a16="http://schemas.microsoft.com/office/drawing/2014/main" id="{19586478-3510-424C-960E-14B2A13241DF}"/>
                </a:ext>
              </a:extLst>
            </p:cNvPr>
            <p:cNvSpPr/>
            <p:nvPr/>
          </p:nvSpPr>
          <p:spPr>
            <a:xfrm>
              <a:off x="476672" y="5848488"/>
              <a:ext cx="6048672" cy="63626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税率　　　　　　　　　</a:t>
              </a:r>
            </a:p>
          </p:txBody>
        </p:sp>
        <p:sp>
          <p:nvSpPr>
            <p:cNvPr id="164" name="正方形/長方形 163">
              <a:extLst>
                <a:ext uri="{FF2B5EF4-FFF2-40B4-BE49-F238E27FC236}">
                  <a16:creationId xmlns:a16="http://schemas.microsoft.com/office/drawing/2014/main" id="{AC4C9D12-A556-4376-895F-EA644847F8EC}"/>
                </a:ext>
              </a:extLst>
            </p:cNvPr>
            <p:cNvSpPr/>
            <p:nvPr/>
          </p:nvSpPr>
          <p:spPr>
            <a:xfrm>
              <a:off x="476671" y="6518474"/>
              <a:ext cx="6048673" cy="23429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仕入控除額</a:t>
              </a:r>
            </a:p>
          </p:txBody>
        </p:sp>
        <p:sp>
          <p:nvSpPr>
            <p:cNvPr id="165" name="右矢印 93">
              <a:extLst>
                <a:ext uri="{FF2B5EF4-FFF2-40B4-BE49-F238E27FC236}">
                  <a16:creationId xmlns:a16="http://schemas.microsoft.com/office/drawing/2014/main" id="{19667344-8F60-4D8A-90AC-36CDC65035F1}"/>
                </a:ext>
              </a:extLst>
            </p:cNvPr>
            <p:cNvSpPr/>
            <p:nvPr/>
          </p:nvSpPr>
          <p:spPr>
            <a:xfrm>
              <a:off x="1878852" y="6571814"/>
              <a:ext cx="108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6" name="右矢印 94">
              <a:extLst>
                <a:ext uri="{FF2B5EF4-FFF2-40B4-BE49-F238E27FC236}">
                  <a16:creationId xmlns:a16="http://schemas.microsoft.com/office/drawing/2014/main" id="{49F2A39B-6839-403F-9FB8-8683D29A4984}"/>
                </a:ext>
              </a:extLst>
            </p:cNvPr>
            <p:cNvSpPr/>
            <p:nvPr/>
          </p:nvSpPr>
          <p:spPr>
            <a:xfrm>
              <a:off x="4077072" y="657181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7" name="正方形/長方形 166">
              <a:extLst>
                <a:ext uri="{FF2B5EF4-FFF2-40B4-BE49-F238E27FC236}">
                  <a16:creationId xmlns:a16="http://schemas.microsoft.com/office/drawing/2014/main" id="{6A9AA8C2-F378-43EC-8527-FFEEEC7F96BB}"/>
                </a:ext>
              </a:extLst>
            </p:cNvPr>
            <p:cNvSpPr/>
            <p:nvPr/>
          </p:nvSpPr>
          <p:spPr>
            <a:xfrm>
              <a:off x="4941168" y="5880098"/>
              <a:ext cx="763332"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6.3</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（地方消費税と合わせて８％）</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8" name="正方形/長方形 167">
              <a:extLst>
                <a:ext uri="{FF2B5EF4-FFF2-40B4-BE49-F238E27FC236}">
                  <a16:creationId xmlns:a16="http://schemas.microsoft.com/office/drawing/2014/main" id="{84D848E8-24F0-418A-9621-CE24E3F9BE6C}"/>
                </a:ext>
              </a:extLst>
            </p:cNvPr>
            <p:cNvSpPr/>
            <p:nvPr/>
          </p:nvSpPr>
          <p:spPr>
            <a:xfrm>
              <a:off x="4941168" y="6147386"/>
              <a:ext cx="763332"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7.8</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 （地方消費税と合わせて</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令和元年</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月から</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69" name="正方形/長方形 168">
              <a:extLst>
                <a:ext uri="{FF2B5EF4-FFF2-40B4-BE49-F238E27FC236}">
                  <a16:creationId xmlns:a16="http://schemas.microsoft.com/office/drawing/2014/main" id="{CE4BF734-28EF-4F28-8011-5C340F3DAD9F}"/>
                </a:ext>
              </a:extLst>
            </p:cNvPr>
            <p:cNvSpPr/>
            <p:nvPr/>
          </p:nvSpPr>
          <p:spPr>
            <a:xfrm>
              <a:off x="3078340" y="6033850"/>
              <a:ext cx="835340"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４％ </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地方消費税創設</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１％</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p>
          </p:txBody>
        </p:sp>
        <p:sp>
          <p:nvSpPr>
            <p:cNvPr id="170" name="正方形/長方形 169">
              <a:extLst>
                <a:ext uri="{FF2B5EF4-FFF2-40B4-BE49-F238E27FC236}">
                  <a16:creationId xmlns:a16="http://schemas.microsoft.com/office/drawing/2014/main" id="{1A3BD3FA-5F50-46E7-B889-C0BA85E4F879}"/>
                </a:ext>
              </a:extLst>
            </p:cNvPr>
            <p:cNvSpPr/>
            <p:nvPr/>
          </p:nvSpPr>
          <p:spPr>
            <a:xfrm>
              <a:off x="1273509" y="6033850"/>
              <a:ext cx="530436"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３％ </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1" name="右矢印 99">
              <a:extLst>
                <a:ext uri="{FF2B5EF4-FFF2-40B4-BE49-F238E27FC236}">
                  <a16:creationId xmlns:a16="http://schemas.microsoft.com/office/drawing/2014/main" id="{3B8C3D7D-CEAD-48F8-BB78-1100BA046226}"/>
                </a:ext>
              </a:extLst>
            </p:cNvPr>
            <p:cNvSpPr/>
            <p:nvPr/>
          </p:nvSpPr>
          <p:spPr>
            <a:xfrm>
              <a:off x="1916832" y="6105858"/>
              <a:ext cx="10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2" name="右矢印 100">
              <a:extLst>
                <a:ext uri="{FF2B5EF4-FFF2-40B4-BE49-F238E27FC236}">
                  <a16:creationId xmlns:a16="http://schemas.microsoft.com/office/drawing/2014/main" id="{AB71CA2F-1C97-42F7-B14C-83B351F3870B}"/>
                </a:ext>
              </a:extLst>
            </p:cNvPr>
            <p:cNvSpPr/>
            <p:nvPr/>
          </p:nvSpPr>
          <p:spPr>
            <a:xfrm>
              <a:off x="3969176" y="6105858"/>
              <a:ext cx="899984"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3" name="正方形/長方形 172">
              <a:extLst>
                <a:ext uri="{FF2B5EF4-FFF2-40B4-BE49-F238E27FC236}">
                  <a16:creationId xmlns:a16="http://schemas.microsoft.com/office/drawing/2014/main" id="{18BFFB38-784B-4F11-BF5C-0F45EE38AFE8}"/>
                </a:ext>
              </a:extLst>
            </p:cNvPr>
            <p:cNvSpPr/>
            <p:nvPr/>
          </p:nvSpPr>
          <p:spPr>
            <a:xfrm>
              <a:off x="1273509" y="654717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帳簿方式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74" name="正方形/長方形 173">
              <a:extLst>
                <a:ext uri="{FF2B5EF4-FFF2-40B4-BE49-F238E27FC236}">
                  <a16:creationId xmlns:a16="http://schemas.microsoft.com/office/drawing/2014/main" id="{F680E949-2385-4E46-B040-DA0CA2217162}"/>
                </a:ext>
              </a:extLst>
            </p:cNvPr>
            <p:cNvSpPr/>
            <p:nvPr/>
          </p:nvSpPr>
          <p:spPr>
            <a:xfrm>
              <a:off x="476672" y="6772379"/>
              <a:ext cx="6048672" cy="451751"/>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免税点制度</a:t>
              </a:r>
            </a:p>
          </p:txBody>
        </p:sp>
        <p:sp>
          <p:nvSpPr>
            <p:cNvPr id="175" name="正方形/長方形 174">
              <a:extLst>
                <a:ext uri="{FF2B5EF4-FFF2-40B4-BE49-F238E27FC236}">
                  <a16:creationId xmlns:a16="http://schemas.microsoft.com/office/drawing/2014/main" id="{ACFB8F7F-013D-40B7-B870-49708366AA1C}"/>
                </a:ext>
              </a:extLst>
            </p:cNvPr>
            <p:cNvSpPr/>
            <p:nvPr/>
          </p:nvSpPr>
          <p:spPr>
            <a:xfrm>
              <a:off x="476672" y="7257986"/>
              <a:ext cx="6048672" cy="4655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簡易課税制度</a:t>
              </a:r>
            </a:p>
          </p:txBody>
        </p:sp>
        <p:sp>
          <p:nvSpPr>
            <p:cNvPr id="176" name="正方形/長方形 175">
              <a:extLst>
                <a:ext uri="{FF2B5EF4-FFF2-40B4-BE49-F238E27FC236}">
                  <a16:creationId xmlns:a16="http://schemas.microsoft.com/office/drawing/2014/main" id="{C2035AC8-9EA0-4540-88C7-AF8E159DB02E}"/>
                </a:ext>
              </a:extLst>
            </p:cNvPr>
            <p:cNvSpPr/>
            <p:nvPr/>
          </p:nvSpPr>
          <p:spPr>
            <a:xfrm>
              <a:off x="476672" y="7762042"/>
              <a:ext cx="6048672" cy="4310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申告納付</a:t>
              </a:r>
            </a:p>
          </p:txBody>
        </p:sp>
        <p:sp>
          <p:nvSpPr>
            <p:cNvPr id="177" name="正方形/長方形 176">
              <a:extLst>
                <a:ext uri="{FF2B5EF4-FFF2-40B4-BE49-F238E27FC236}">
                  <a16:creationId xmlns:a16="http://schemas.microsoft.com/office/drawing/2014/main" id="{C51800C8-2941-401D-B084-7D4B32517FA5}"/>
                </a:ext>
              </a:extLst>
            </p:cNvPr>
            <p:cNvSpPr/>
            <p:nvPr/>
          </p:nvSpPr>
          <p:spPr>
            <a:xfrm>
              <a:off x="476672" y="8208379"/>
              <a:ext cx="6048672" cy="14731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価格表示</a:t>
              </a:r>
            </a:p>
          </p:txBody>
        </p:sp>
        <p:sp>
          <p:nvSpPr>
            <p:cNvPr id="178" name="正方形/長方形 177">
              <a:extLst>
                <a:ext uri="{FF2B5EF4-FFF2-40B4-BE49-F238E27FC236}">
                  <a16:creationId xmlns:a16="http://schemas.microsoft.com/office/drawing/2014/main" id="{283095B9-A43A-4455-83F7-4392283516D5}"/>
                </a:ext>
              </a:extLst>
            </p:cNvPr>
            <p:cNvSpPr/>
            <p:nvPr/>
          </p:nvSpPr>
          <p:spPr>
            <a:xfrm>
              <a:off x="476672" y="8390718"/>
              <a:ext cx="6048672" cy="140569"/>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Constantia"/>
                  <a:ea typeface="HGP明朝E" panose="02020900000000000000" pitchFamily="18" charset="-128"/>
                  <a:cs typeface="+mn-cs"/>
                </a:rPr>
                <a:t>使途</a:t>
              </a:r>
            </a:p>
          </p:txBody>
        </p:sp>
        <p:sp>
          <p:nvSpPr>
            <p:cNvPr id="179" name="正方形/長方形 178">
              <a:extLst>
                <a:ext uri="{FF2B5EF4-FFF2-40B4-BE49-F238E27FC236}">
                  <a16:creationId xmlns:a16="http://schemas.microsoft.com/office/drawing/2014/main" id="{709D9634-6CF4-4A95-B14F-3571F2EC2EF0}"/>
                </a:ext>
              </a:extLst>
            </p:cNvPr>
            <p:cNvSpPr/>
            <p:nvPr/>
          </p:nvSpPr>
          <p:spPr>
            <a:xfrm>
              <a:off x="3089816" y="6545526"/>
              <a:ext cx="828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請求書等保存方式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0" name="正方形/長方形 179">
              <a:extLst>
                <a:ext uri="{FF2B5EF4-FFF2-40B4-BE49-F238E27FC236}">
                  <a16:creationId xmlns:a16="http://schemas.microsoft.com/office/drawing/2014/main" id="{ED364093-A23A-45AC-BA20-D8310968ED9B}"/>
                </a:ext>
              </a:extLst>
            </p:cNvPr>
            <p:cNvSpPr/>
            <p:nvPr/>
          </p:nvSpPr>
          <p:spPr>
            <a:xfrm>
              <a:off x="1281996" y="6796314"/>
              <a:ext cx="531513" cy="2340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適用上限</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3,000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1" name="正方形/長方形 180">
              <a:extLst>
                <a:ext uri="{FF2B5EF4-FFF2-40B4-BE49-F238E27FC236}">
                  <a16:creationId xmlns:a16="http://schemas.microsoft.com/office/drawing/2014/main" id="{1DFD35EC-E5F8-4B05-920B-A346F5460101}"/>
                </a:ext>
              </a:extLst>
            </p:cNvPr>
            <p:cNvSpPr/>
            <p:nvPr/>
          </p:nvSpPr>
          <p:spPr>
            <a:xfrm>
              <a:off x="4219052" y="6796314"/>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2" name="右矢印 110">
              <a:extLst>
                <a:ext uri="{FF2B5EF4-FFF2-40B4-BE49-F238E27FC236}">
                  <a16:creationId xmlns:a16="http://schemas.microsoft.com/office/drawing/2014/main" id="{E6404C91-105D-4386-8357-B3F5CE5975DA}"/>
                </a:ext>
              </a:extLst>
            </p:cNvPr>
            <p:cNvSpPr/>
            <p:nvPr/>
          </p:nvSpPr>
          <p:spPr>
            <a:xfrm>
              <a:off x="1917080" y="681565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3" name="右矢印 111">
              <a:extLst>
                <a:ext uri="{FF2B5EF4-FFF2-40B4-BE49-F238E27FC236}">
                  <a16:creationId xmlns:a16="http://schemas.microsoft.com/office/drawing/2014/main" id="{828E519E-BD57-4078-B0BE-6B806FBF00D5}"/>
                </a:ext>
              </a:extLst>
            </p:cNvPr>
            <p:cNvSpPr/>
            <p:nvPr/>
          </p:nvSpPr>
          <p:spPr>
            <a:xfrm>
              <a:off x="4869280" y="6810698"/>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4" name="正方形/長方形 183">
              <a:extLst>
                <a:ext uri="{FF2B5EF4-FFF2-40B4-BE49-F238E27FC236}">
                  <a16:creationId xmlns:a16="http://schemas.microsoft.com/office/drawing/2014/main" id="{B7B37E65-515B-4B6B-960A-F94829D4959A}"/>
                </a:ext>
              </a:extLst>
            </p:cNvPr>
            <p:cNvSpPr/>
            <p:nvPr/>
          </p:nvSpPr>
          <p:spPr>
            <a:xfrm>
              <a:off x="3045382" y="6875514"/>
              <a:ext cx="898964"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（資本金</a:t>
              </a: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万円以上の</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新設法人は不適用</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設立当初の２年間に限る</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5" name="正方形/長方形 184">
              <a:extLst>
                <a:ext uri="{FF2B5EF4-FFF2-40B4-BE49-F238E27FC236}">
                  <a16:creationId xmlns:a16="http://schemas.microsoft.com/office/drawing/2014/main" id="{03FA5D0F-0C25-4C67-BF3A-A6AFA73246CA}"/>
                </a:ext>
              </a:extLst>
            </p:cNvPr>
            <p:cNvSpPr/>
            <p:nvPr/>
          </p:nvSpPr>
          <p:spPr>
            <a:xfrm>
              <a:off x="4905040" y="6875514"/>
              <a:ext cx="1188256"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（課税売上高５億円超の事業者が</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設立する新設法人は不適用</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設立当初の</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２</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年間に限る</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6" name="正方形/長方形 185">
              <a:extLst>
                <a:ext uri="{FF2B5EF4-FFF2-40B4-BE49-F238E27FC236}">
                  <a16:creationId xmlns:a16="http://schemas.microsoft.com/office/drawing/2014/main" id="{944B12B2-3750-4956-A5DC-B37310AE97F0}"/>
                </a:ext>
              </a:extLst>
            </p:cNvPr>
            <p:cNvSpPr/>
            <p:nvPr/>
          </p:nvSpPr>
          <p:spPr>
            <a:xfrm>
              <a:off x="4221088" y="7290210"/>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5,000</a:t>
              </a: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7" name="正方形/長方形 186">
              <a:extLst>
                <a:ext uri="{FF2B5EF4-FFF2-40B4-BE49-F238E27FC236}">
                  <a16:creationId xmlns:a16="http://schemas.microsoft.com/office/drawing/2014/main" id="{EE86213C-7E9B-40F2-88B4-ED599290D96D}"/>
                </a:ext>
              </a:extLst>
            </p:cNvPr>
            <p:cNvSpPr/>
            <p:nvPr/>
          </p:nvSpPr>
          <p:spPr>
            <a:xfrm>
              <a:off x="322999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２億円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8" name="正方形/長方形 187">
              <a:extLst>
                <a:ext uri="{FF2B5EF4-FFF2-40B4-BE49-F238E27FC236}">
                  <a16:creationId xmlns:a16="http://schemas.microsoft.com/office/drawing/2014/main" id="{7018038C-CC5B-44E5-B6FD-083FE1357C71}"/>
                </a:ext>
              </a:extLst>
            </p:cNvPr>
            <p:cNvSpPr/>
            <p:nvPr/>
          </p:nvSpPr>
          <p:spPr>
            <a:xfrm>
              <a:off x="2256859"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４億円</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9" name="正方形/長方形 188">
              <a:extLst>
                <a:ext uri="{FF2B5EF4-FFF2-40B4-BE49-F238E27FC236}">
                  <a16:creationId xmlns:a16="http://schemas.microsoft.com/office/drawing/2014/main" id="{27E1FA51-239A-4752-A674-D3CCD86593EB}"/>
                </a:ext>
              </a:extLst>
            </p:cNvPr>
            <p:cNvSpPr/>
            <p:nvPr/>
          </p:nvSpPr>
          <p:spPr>
            <a:xfrm>
              <a:off x="126876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適用上限５億円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0" name="右矢印 118">
              <a:extLst>
                <a:ext uri="{FF2B5EF4-FFF2-40B4-BE49-F238E27FC236}">
                  <a16:creationId xmlns:a16="http://schemas.microsoft.com/office/drawing/2014/main" id="{97E40B29-9C08-4E12-9483-85B530B66D3D}"/>
                </a:ext>
              </a:extLst>
            </p:cNvPr>
            <p:cNvSpPr/>
            <p:nvPr/>
          </p:nvSpPr>
          <p:spPr>
            <a:xfrm>
              <a:off x="1844824" y="7306690"/>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1" name="右矢印 119">
              <a:extLst>
                <a:ext uri="{FF2B5EF4-FFF2-40B4-BE49-F238E27FC236}">
                  <a16:creationId xmlns:a16="http://schemas.microsoft.com/office/drawing/2014/main" id="{187425A3-9FCC-453A-BDDC-4E24FFC068A6}"/>
                </a:ext>
              </a:extLst>
            </p:cNvPr>
            <p:cNvSpPr/>
            <p:nvPr/>
          </p:nvSpPr>
          <p:spPr>
            <a:xfrm>
              <a:off x="2833926"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2" name="右矢印 120">
              <a:extLst>
                <a:ext uri="{FF2B5EF4-FFF2-40B4-BE49-F238E27FC236}">
                  <a16:creationId xmlns:a16="http://schemas.microsoft.com/office/drawing/2014/main" id="{4677FD39-500C-4574-859B-347A02145568}"/>
                </a:ext>
              </a:extLst>
            </p:cNvPr>
            <p:cNvSpPr/>
            <p:nvPr/>
          </p:nvSpPr>
          <p:spPr>
            <a:xfrm>
              <a:off x="3822988"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3" name="右矢印 121">
              <a:extLst>
                <a:ext uri="{FF2B5EF4-FFF2-40B4-BE49-F238E27FC236}">
                  <a16:creationId xmlns:a16="http://schemas.microsoft.com/office/drawing/2014/main" id="{3B80F9E7-E94D-4CAB-BB48-6D8DFD1B849B}"/>
                </a:ext>
              </a:extLst>
            </p:cNvPr>
            <p:cNvSpPr/>
            <p:nvPr/>
          </p:nvSpPr>
          <p:spPr>
            <a:xfrm>
              <a:off x="1844824" y="753541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4" name="右矢印 122">
              <a:extLst>
                <a:ext uri="{FF2B5EF4-FFF2-40B4-BE49-F238E27FC236}">
                  <a16:creationId xmlns:a16="http://schemas.microsoft.com/office/drawing/2014/main" id="{5DB35AAC-4882-4D6E-AF78-46EA4C02558C}"/>
                </a:ext>
              </a:extLst>
            </p:cNvPr>
            <p:cNvSpPr/>
            <p:nvPr/>
          </p:nvSpPr>
          <p:spPr>
            <a:xfrm>
              <a:off x="4869160" y="7300340"/>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5" name="正方形/長方形 194">
              <a:extLst>
                <a:ext uri="{FF2B5EF4-FFF2-40B4-BE49-F238E27FC236}">
                  <a16:creationId xmlns:a16="http://schemas.microsoft.com/office/drawing/2014/main" id="{AFAC1B4D-54E2-4A40-8D6F-7506A0CF7923}"/>
                </a:ext>
              </a:extLst>
            </p:cNvPr>
            <p:cNvSpPr/>
            <p:nvPr/>
          </p:nvSpPr>
          <p:spPr>
            <a:xfrm>
              <a:off x="1268760" y="7497139"/>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２区分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6" name="正方形/長方形 195">
              <a:extLst>
                <a:ext uri="{FF2B5EF4-FFF2-40B4-BE49-F238E27FC236}">
                  <a16:creationId xmlns:a16="http://schemas.microsoft.com/office/drawing/2014/main" id="{C01621B7-4BAD-4717-964C-C56BDF73FFBB}"/>
                </a:ext>
              </a:extLst>
            </p:cNvPr>
            <p:cNvSpPr/>
            <p:nvPr/>
          </p:nvSpPr>
          <p:spPr>
            <a:xfrm>
              <a:off x="2259978"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４区分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7" name="正方形/長方形 196">
              <a:extLst>
                <a:ext uri="{FF2B5EF4-FFF2-40B4-BE49-F238E27FC236}">
                  <a16:creationId xmlns:a16="http://schemas.microsoft.com/office/drawing/2014/main" id="{ABE3A16A-81EB-4F6C-BE06-2CA52D05C4CE}"/>
                </a:ext>
              </a:extLst>
            </p:cNvPr>
            <p:cNvSpPr/>
            <p:nvPr/>
          </p:nvSpPr>
          <p:spPr>
            <a:xfrm>
              <a:off x="3229990"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５区分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8" name="正方形/長方形 197">
              <a:extLst>
                <a:ext uri="{FF2B5EF4-FFF2-40B4-BE49-F238E27FC236}">
                  <a16:creationId xmlns:a16="http://schemas.microsoft.com/office/drawing/2014/main" id="{6ABC25A6-EA1D-457A-8A66-5EF894AE4D9D}"/>
                </a:ext>
              </a:extLst>
            </p:cNvPr>
            <p:cNvSpPr/>
            <p:nvPr/>
          </p:nvSpPr>
          <p:spPr>
            <a:xfrm>
              <a:off x="5653281" y="746862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みなし仕入率</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６区分</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99" name="右矢印 127">
              <a:extLst>
                <a:ext uri="{FF2B5EF4-FFF2-40B4-BE49-F238E27FC236}">
                  <a16:creationId xmlns:a16="http://schemas.microsoft.com/office/drawing/2014/main" id="{A17AED9F-B568-4CBF-B4F1-47F32D3ABB78}"/>
                </a:ext>
              </a:extLst>
            </p:cNvPr>
            <p:cNvSpPr/>
            <p:nvPr/>
          </p:nvSpPr>
          <p:spPr>
            <a:xfrm>
              <a:off x="2833926" y="752696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0" name="右矢印 128">
              <a:extLst>
                <a:ext uri="{FF2B5EF4-FFF2-40B4-BE49-F238E27FC236}">
                  <a16:creationId xmlns:a16="http://schemas.microsoft.com/office/drawing/2014/main" id="{A98CF8AB-E494-41A7-AB84-2B9E8B9E91E7}"/>
                </a:ext>
              </a:extLst>
            </p:cNvPr>
            <p:cNvSpPr/>
            <p:nvPr/>
          </p:nvSpPr>
          <p:spPr>
            <a:xfrm>
              <a:off x="3861208" y="7529064"/>
              <a:ext cx="1059043" cy="10125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 name="右矢印 129">
              <a:extLst>
                <a:ext uri="{FF2B5EF4-FFF2-40B4-BE49-F238E27FC236}">
                  <a16:creationId xmlns:a16="http://schemas.microsoft.com/office/drawing/2014/main" id="{1785DC10-6D93-4A90-9FF8-7B1F794968AC}"/>
                </a:ext>
              </a:extLst>
            </p:cNvPr>
            <p:cNvSpPr/>
            <p:nvPr/>
          </p:nvSpPr>
          <p:spPr>
            <a:xfrm>
              <a:off x="19400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2" name="右矢印 130">
              <a:extLst>
                <a:ext uri="{FF2B5EF4-FFF2-40B4-BE49-F238E27FC236}">
                  <a16:creationId xmlns:a16="http://schemas.microsoft.com/office/drawing/2014/main" id="{2EC9EE46-B85B-42CB-BF56-E26AA5E5E1B4}"/>
                </a:ext>
              </a:extLst>
            </p:cNvPr>
            <p:cNvSpPr/>
            <p:nvPr/>
          </p:nvSpPr>
          <p:spPr>
            <a:xfrm>
              <a:off x="292494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 name="右矢印 131">
              <a:extLst>
                <a:ext uri="{FF2B5EF4-FFF2-40B4-BE49-F238E27FC236}">
                  <a16:creationId xmlns:a16="http://schemas.microsoft.com/office/drawing/2014/main" id="{93105992-A15C-415D-A031-5A146B930AF5}"/>
                </a:ext>
              </a:extLst>
            </p:cNvPr>
            <p:cNvSpPr/>
            <p:nvPr/>
          </p:nvSpPr>
          <p:spPr>
            <a:xfrm>
              <a:off x="3909257"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4" name="右矢印 132">
              <a:extLst>
                <a:ext uri="{FF2B5EF4-FFF2-40B4-BE49-F238E27FC236}">
                  <a16:creationId xmlns:a16="http://schemas.microsoft.com/office/drawing/2014/main" id="{8C836EAC-CD6B-4297-B7CB-DE1BCA53ABAA}"/>
                </a:ext>
              </a:extLst>
            </p:cNvPr>
            <p:cNvSpPr/>
            <p:nvPr/>
          </p:nvSpPr>
          <p:spPr>
            <a:xfrm>
              <a:off x="49411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5" name="右矢印 133">
              <a:extLst>
                <a:ext uri="{FF2B5EF4-FFF2-40B4-BE49-F238E27FC236}">
                  <a16:creationId xmlns:a16="http://schemas.microsoft.com/office/drawing/2014/main" id="{40536B4D-B6F5-4916-ABCF-6240DB0FEBB4}"/>
                </a:ext>
              </a:extLst>
            </p:cNvPr>
            <p:cNvSpPr/>
            <p:nvPr/>
          </p:nvSpPr>
          <p:spPr>
            <a:xfrm>
              <a:off x="5949280" y="790605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6" name="正方形/長方形 205">
              <a:extLst>
                <a:ext uri="{FF2B5EF4-FFF2-40B4-BE49-F238E27FC236}">
                  <a16:creationId xmlns:a16="http://schemas.microsoft.com/office/drawing/2014/main" id="{722B089F-F937-4DE2-9E5C-840FF8C435C2}"/>
                </a:ext>
              </a:extLst>
            </p:cNvPr>
            <p:cNvSpPr/>
            <p:nvPr/>
          </p:nvSpPr>
          <p:spPr>
            <a:xfrm>
              <a:off x="1081003" y="7782193"/>
              <a:ext cx="895332" cy="398939"/>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中間納付と</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確定申告の年２回</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r>
                <a:rPr kumimoji="1" lang="en-US" altLang="ja-JP"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60</a:t>
              </a:r>
              <a:r>
                <a:rPr kumimoji="1" lang="ja-JP" altLang="en-US"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endParaRPr kumimoji="1" lang="en-US" altLang="ja-JP" sz="5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7" name="正方形/長方形 206">
              <a:extLst>
                <a:ext uri="{FF2B5EF4-FFF2-40B4-BE49-F238E27FC236}">
                  <a16:creationId xmlns:a16="http://schemas.microsoft.com/office/drawing/2014/main" id="{DFCE40F2-6C26-486A-A5DF-BC2D2B59264A}"/>
                </a:ext>
              </a:extLst>
            </p:cNvPr>
            <p:cNvSpPr/>
            <p:nvPr/>
          </p:nvSpPr>
          <p:spPr>
            <a:xfrm>
              <a:off x="2061079" y="7782308"/>
              <a:ext cx="895332" cy="398939"/>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中間申告納付回数を年３回に</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増加（確定申告と合わせ４回）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500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年１回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500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　　　　　　　 　年３回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8" name="正方形/長方形 207">
              <a:extLst>
                <a:ext uri="{FF2B5EF4-FFF2-40B4-BE49-F238E27FC236}">
                  <a16:creationId xmlns:a16="http://schemas.microsoft.com/office/drawing/2014/main" id="{8EE11520-3A47-4E53-8514-80CEA808B567}"/>
                </a:ext>
              </a:extLst>
            </p:cNvPr>
            <p:cNvSpPr/>
            <p:nvPr/>
          </p:nvSpPr>
          <p:spPr>
            <a:xfrm>
              <a:off x="3039384" y="7782700"/>
              <a:ext cx="895332" cy="398939"/>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基準年税額の引下げ　　</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年１回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　　　　　　　 　年３回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9" name="正方形/長方形 208">
              <a:extLst>
                <a:ext uri="{FF2B5EF4-FFF2-40B4-BE49-F238E27FC236}">
                  <a16:creationId xmlns:a16="http://schemas.microsoft.com/office/drawing/2014/main" id="{502E6A55-947F-4536-B921-E0F69D025A54}"/>
                </a:ext>
              </a:extLst>
            </p:cNvPr>
            <p:cNvSpPr/>
            <p:nvPr/>
          </p:nvSpPr>
          <p:spPr>
            <a:xfrm>
              <a:off x="4027710" y="7777057"/>
              <a:ext cx="895332" cy="398939"/>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中間申告納付回数を年</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回に</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増加（確定申告と合わせ</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年１回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万円以下　年３回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4,800</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万円超　　　　　　　　　年</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11</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回</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0" name="正方形/長方形 209">
              <a:extLst>
                <a:ext uri="{FF2B5EF4-FFF2-40B4-BE49-F238E27FC236}">
                  <a16:creationId xmlns:a16="http://schemas.microsoft.com/office/drawing/2014/main" id="{F74AB1D5-E666-4B72-95D8-037606C5CE2B}"/>
                </a:ext>
              </a:extLst>
            </p:cNvPr>
            <p:cNvSpPr/>
            <p:nvPr/>
          </p:nvSpPr>
          <p:spPr>
            <a:xfrm>
              <a:off x="5051349" y="7777057"/>
              <a:ext cx="895332" cy="398939"/>
            </a:xfrm>
            <a:prstGeom prst="rect">
              <a:avLst/>
            </a:prstGeom>
            <a:solidFill>
              <a:sysClr val="window" lastClr="FFFFFF">
                <a:alpha val="88000"/>
              </a:sysClr>
            </a:solidFill>
            <a:ln w="1270">
              <a:solidFill>
                <a:sysClr val="windowText" lastClr="000000"/>
              </a:solidFill>
            </a:ln>
          </p:spPr>
          <p:txBody>
            <a:bodyPr wrap="square" lIns="36000" tIns="36000" rIns="36000" bIns="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任意の中間申告</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（年１回）を追加</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（中間申告の基準年税額</a:t>
              </a:r>
              <a:r>
                <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48</a:t>
              </a: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万円</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以下の事業者が対象）</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1" name="正方形/長方形 210">
              <a:extLst>
                <a:ext uri="{FF2B5EF4-FFF2-40B4-BE49-F238E27FC236}">
                  <a16:creationId xmlns:a16="http://schemas.microsoft.com/office/drawing/2014/main" id="{524607F6-537E-4850-8C7B-87F562088963}"/>
                </a:ext>
              </a:extLst>
            </p:cNvPr>
            <p:cNvSpPr/>
            <p:nvPr/>
          </p:nvSpPr>
          <p:spPr>
            <a:xfrm>
              <a:off x="4212220" y="8225076"/>
              <a:ext cx="569757" cy="10800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総額表示を義務付け</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2" name="正方形/長方形 211">
              <a:extLst>
                <a:ext uri="{FF2B5EF4-FFF2-40B4-BE49-F238E27FC236}">
                  <a16:creationId xmlns:a16="http://schemas.microsoft.com/office/drawing/2014/main" id="{09763945-8971-4482-8804-2BDB987E8DEA}"/>
                </a:ext>
              </a:extLst>
            </p:cNvPr>
            <p:cNvSpPr/>
            <p:nvPr/>
          </p:nvSpPr>
          <p:spPr>
            <a:xfrm>
              <a:off x="3777518" y="8415580"/>
              <a:ext cx="448333"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福祉目的化</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3" name="正方形/長方形 212">
              <a:extLst>
                <a:ext uri="{FF2B5EF4-FFF2-40B4-BE49-F238E27FC236}">
                  <a16:creationId xmlns:a16="http://schemas.microsoft.com/office/drawing/2014/main" id="{67CBF418-5A06-49BE-A12E-EB874C60E199}"/>
                </a:ext>
              </a:extLst>
            </p:cNvPr>
            <p:cNvSpPr/>
            <p:nvPr/>
          </p:nvSpPr>
          <p:spPr>
            <a:xfrm>
              <a:off x="5275001" y="8415580"/>
              <a:ext cx="461232"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社会保障財源化</a:t>
              </a:r>
              <a:endParaRPr kumimoji="1" lang="en-US" altLang="ja-JP" sz="6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4" name="右矢印 142">
              <a:extLst>
                <a:ext uri="{FF2B5EF4-FFF2-40B4-BE49-F238E27FC236}">
                  <a16:creationId xmlns:a16="http://schemas.microsoft.com/office/drawing/2014/main" id="{69E44E6C-84C6-4520-B4FD-87F10AE4EDDA}"/>
                </a:ext>
              </a:extLst>
            </p:cNvPr>
            <p:cNvSpPr/>
            <p:nvPr/>
          </p:nvSpPr>
          <p:spPr>
            <a:xfrm>
              <a:off x="1124744" y="8230094"/>
              <a:ext cx="2988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5" name="右矢印 143">
              <a:extLst>
                <a:ext uri="{FF2B5EF4-FFF2-40B4-BE49-F238E27FC236}">
                  <a16:creationId xmlns:a16="http://schemas.microsoft.com/office/drawing/2014/main" id="{31D77A4E-8D0C-4873-BBBB-1CA1DCF1698C}"/>
                </a:ext>
              </a:extLst>
            </p:cNvPr>
            <p:cNvSpPr/>
            <p:nvPr/>
          </p:nvSpPr>
          <p:spPr>
            <a:xfrm>
              <a:off x="4869320" y="8230094"/>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6" name="右矢印 144">
              <a:extLst>
                <a:ext uri="{FF2B5EF4-FFF2-40B4-BE49-F238E27FC236}">
                  <a16:creationId xmlns:a16="http://schemas.microsoft.com/office/drawing/2014/main" id="{8E5481CB-D557-4AE2-A5D9-727D3B51E7A0}"/>
                </a:ext>
              </a:extLst>
            </p:cNvPr>
            <p:cNvSpPr/>
            <p:nvPr/>
          </p:nvSpPr>
          <p:spPr>
            <a:xfrm>
              <a:off x="1124744" y="8410114"/>
              <a:ext cx="259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7" name="右矢印 145">
              <a:extLst>
                <a:ext uri="{FF2B5EF4-FFF2-40B4-BE49-F238E27FC236}">
                  <a16:creationId xmlns:a16="http://schemas.microsoft.com/office/drawing/2014/main" id="{AE6BF66E-B84F-40F0-88AB-8D118B790574}"/>
                </a:ext>
              </a:extLst>
            </p:cNvPr>
            <p:cNvSpPr/>
            <p:nvPr/>
          </p:nvSpPr>
          <p:spPr>
            <a:xfrm>
              <a:off x="4257200" y="8410114"/>
              <a:ext cx="97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8" name="右矢印 146">
              <a:extLst>
                <a:ext uri="{FF2B5EF4-FFF2-40B4-BE49-F238E27FC236}">
                  <a16:creationId xmlns:a16="http://schemas.microsoft.com/office/drawing/2014/main" id="{9FA5B96F-6DF0-4419-ACDB-799FB3A95932}"/>
                </a:ext>
              </a:extLst>
            </p:cNvPr>
            <p:cNvSpPr/>
            <p:nvPr/>
          </p:nvSpPr>
          <p:spPr>
            <a:xfrm>
              <a:off x="5745561" y="8410114"/>
              <a:ext cx="576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19" name="正方形/長方形 218">
              <a:extLst>
                <a:ext uri="{FF2B5EF4-FFF2-40B4-BE49-F238E27FC236}">
                  <a16:creationId xmlns:a16="http://schemas.microsoft.com/office/drawing/2014/main" id="{973B686B-80E7-4FD3-9DA0-F7E8A9D54C5D}"/>
                </a:ext>
              </a:extLst>
            </p:cNvPr>
            <p:cNvSpPr/>
            <p:nvPr/>
          </p:nvSpPr>
          <p:spPr>
            <a:xfrm>
              <a:off x="5733256" y="5887402"/>
              <a:ext cx="729643" cy="567218"/>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Autofit/>
            </a:bodyPr>
            <a:lstStyle/>
            <a:p>
              <a:pPr marL="0" marR="0" lvl="0" indent="0" algn="ctr" defTabSz="121899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複数税率の導入</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218994" rtl="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８％</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6.24</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％＋地方消費税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1.76</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1218994" rtl="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10</a:t>
              </a:r>
              <a:r>
                <a:rPr kumimoji="1" lang="ja-JP" altLang="en-US"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6.24</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％＋地方消費税</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1.76</a:t>
              </a:r>
              <a:r>
                <a:rPr kumimoji="1" lang="ja-JP" altLang="en-US"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7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8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0" name="正方形/長方形 219">
              <a:extLst>
                <a:ext uri="{FF2B5EF4-FFF2-40B4-BE49-F238E27FC236}">
                  <a16:creationId xmlns:a16="http://schemas.microsoft.com/office/drawing/2014/main" id="{F58E5678-5D0E-45BB-BFC3-4F64BD53F663}"/>
                </a:ext>
              </a:extLst>
            </p:cNvPr>
            <p:cNvSpPr/>
            <p:nvPr/>
          </p:nvSpPr>
          <p:spPr>
            <a:xfrm>
              <a:off x="4942069" y="6510895"/>
              <a:ext cx="756590" cy="239363"/>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区分記載請求書等保存方式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21" name="正方形/長方形 220">
              <a:extLst>
                <a:ext uri="{FF2B5EF4-FFF2-40B4-BE49-F238E27FC236}">
                  <a16:creationId xmlns:a16="http://schemas.microsoft.com/office/drawing/2014/main" id="{17732175-84BF-4C6A-88AB-E88C05A3299D}"/>
                </a:ext>
              </a:extLst>
            </p:cNvPr>
            <p:cNvSpPr/>
            <p:nvPr/>
          </p:nvSpPr>
          <p:spPr>
            <a:xfrm>
              <a:off x="5949280" y="6508809"/>
              <a:ext cx="677829" cy="239363"/>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適格請求書等</a:t>
              </a:r>
              <a:endParaRPr kumimoji="1" lang="en-US" altLang="zh-TW"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TW" altLang="en-US"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rPr>
                <a:t>保存方式</a:t>
              </a:r>
              <a:endParaRPr kumimoji="1" lang="en-US" altLang="ja-JP" sz="900" b="0" i="0" u="none" strike="noStrike" kern="0" cap="none" spc="0" normalizeH="0" baseline="0" noProof="0" dirty="0">
                <a:ln>
                  <a:noFill/>
                </a:ln>
                <a:solidFill>
                  <a:srgbClr val="002060"/>
                </a:solidFill>
                <a:effectLst/>
                <a:uLnTx/>
                <a:uFillTx/>
                <a:latin typeface="ＭＳ Ｐゴシック" panose="020B0600070205080204" pitchFamily="50" charset="-128"/>
                <a:ea typeface="ＭＳ Ｐゴシック" panose="020B0600070205080204" pitchFamily="50" charset="-128"/>
                <a:cs typeface="+mn-cs"/>
              </a:endParaRPr>
            </a:p>
          </p:txBody>
        </p:sp>
      </p:grpSp>
    </p:spTree>
    <p:extLst>
      <p:ext uri="{BB962C8B-B14F-4D97-AF65-F5344CB8AC3E}">
        <p14:creationId xmlns:p14="http://schemas.microsoft.com/office/powerpoint/2010/main" val="851016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696464"/>
                </a:solidFill>
                <a:effectLst/>
                <a:uLnTx/>
                <a:uFillTx/>
                <a:latin typeface="UD デジタル 教科書体 NP-R" panose="02020400000000000000" pitchFamily="18" charset="-128"/>
                <a:ea typeface="UD デジタル 教科書体 NP-R" panose="02020400000000000000" pitchFamily="18" charset="-128"/>
                <a:cs typeface="+mj-cs"/>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4013292315"/>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13</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．平成時代～現在</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5722336"/>
          </a:xfrm>
          <a:prstGeom prst="rect">
            <a:avLst/>
          </a:prstGeom>
          <a:solidFill>
            <a:schemeClr val="bg1">
              <a:alpha val="50000"/>
            </a:schemeClr>
          </a:solidFill>
        </p:spPr>
        <p:txBody>
          <a:bodyPr wrap="square">
            <a:spAutoFit/>
          </a:bodyPr>
          <a:lstStyle/>
          <a:p>
            <a:pPr marL="838138" marR="0" lvl="0" indent="-838138" algn="l" defTabSz="457200" rtl="0" eaLnBrk="1" fontAlgn="auto" latinLnBrk="0" hangingPunct="1">
              <a:lnSpc>
                <a:spcPts val="2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～経済の発展と税～</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平成元（</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1989</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）年：商品の販売やサービスの提供に対して３％の税金を納める消費税の導入や</a:t>
            </a:r>
            <a:endParaRPr lang="en-US" altLang="ja-JP" sz="1400" dirty="0">
              <a:solidFill>
                <a:prstClr val="black"/>
              </a:solidFill>
              <a:latin typeface="UD デジタル 教科書体 NP-R" panose="02020400000000000000" pitchFamily="18" charset="-128"/>
              <a:ea typeface="UD デジタル 教科書体 NP-R" panose="02020400000000000000" pitchFamily="18" charset="-128"/>
            </a:endParaRP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所得税の減税などを含む大幅な税制の改革が行われました。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平成３（</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1991</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）年：法人臨時特別税、石油臨時税及び地価税が創設されました。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平成４（</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1992</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）年：法人特別税の創設と過少資本税制が導入されました。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平成５（</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）年：青色申告特別控除制度が創設されました。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平成９（</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1997</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）年：消費税率が５</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に引き上げられました。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1998</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）年：たばこ特別税が創設されました。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11</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1999</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）年：所得税の最高税率引き下げ。</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2001</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）年：新住宅ローン減税制度が創設されました。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14</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2002</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）年：連結納税制度が創設されました。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16</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2004</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）年：「国税電子申告・納税システム（ｅ</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Ｔａｘ）」の導入。</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17</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2005</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）年：「地方税ポータルシステム（ｅＬＴＡＸ）」の稼働開始。</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2008</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）年：住宅の省エネ改修促進税制が創設されました。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21</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2009</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）年：自動車重量税免除及び軽減措置（エコカー減税）が実施されました。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2011</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）年：３月</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11</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日東日本大震災の被災者等に対する税制上の措置が講じられました。</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平成</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26</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2014</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）年４月：消費税率が８％に引き上げられました。また、地方法人税</a:t>
            </a: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国税）が</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創設されました（</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月１日開始事業年度から）。</a:t>
            </a: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令和元（</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2019</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月：消費税率が</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7.8</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2.2</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％）に引き上げられま</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R="0" lvl="0" algn="l" defTabSz="457200" rtl="0" eaLnBrk="1" fontAlgn="auto" latinLnBrk="0" hangingPunct="1">
              <a:lnSpc>
                <a:spcPts val="2000"/>
              </a:lnSpc>
              <a:spcBef>
                <a:spcPts val="0"/>
              </a:spcBef>
              <a:spcAft>
                <a:spcPts val="0"/>
              </a:spcAft>
              <a:buClrTx/>
              <a:buSzTx/>
              <a:buFontTx/>
              <a:buNone/>
              <a:tabLst/>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　　　　　　　　　　　　　 </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した。また、あわせて軽減税率制度（税率８％（消費税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6.24</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％＋地方　</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R="0" lvl="0" algn="l" defTabSz="457200" rtl="0" eaLnBrk="1" fontAlgn="auto" latinLnBrk="0" hangingPunct="1">
              <a:lnSpc>
                <a:spcPts val="2000"/>
              </a:lnSpc>
              <a:spcBef>
                <a:spcPts val="0"/>
              </a:spcBef>
              <a:spcAft>
                <a:spcPts val="0"/>
              </a:spcAft>
              <a:buClrTx/>
              <a:buSzTx/>
              <a:buFontTx/>
              <a:buNone/>
              <a:tabLst/>
              <a:defRPr/>
            </a:pPr>
            <a:r>
              <a:rPr lang="ja-JP" altLang="en-US" sz="1400" dirty="0">
                <a:solidFill>
                  <a:prstClr val="black"/>
                </a:solidFill>
                <a:latin typeface="UD デジタル 教科書体 NP-R" panose="02020400000000000000" pitchFamily="18" charset="-128"/>
                <a:ea typeface="UD デジタル 教科書体 NP-R" panose="02020400000000000000" pitchFamily="18" charset="-128"/>
              </a:rPr>
              <a:t>　　　　　　　　　　　　　 </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消費税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1.76</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％））が導入されました。</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R="0" lvl="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令和５（</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2023</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月：適格請求書等保存方式が導入されました。</a:t>
            </a:r>
          </a:p>
        </p:txBody>
      </p:sp>
    </p:spTree>
    <p:extLst>
      <p:ext uri="{BB962C8B-B14F-4D97-AF65-F5344CB8AC3E}">
        <p14:creationId xmlns:p14="http://schemas.microsoft.com/office/powerpoint/2010/main" val="2279102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3351209239"/>
              </p:ext>
            </p:extLst>
          </p:nvPr>
        </p:nvGraphicFramePr>
        <p:xfrm>
          <a:off x="411539" y="1072927"/>
          <a:ext cx="8320923" cy="105992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納税者（企業や個人経営者）の依頼を受けて、所得税や法人税等の税務に関して申告を代理したり、書類作成や税務相談に応じたり、会計帳簿の記帳を代行するのが税理士の主な仕事です。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■税務以外に経営のアドバイスを求められることもあります。</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２．税理士の役割</a:t>
            </a:r>
          </a:p>
        </p:txBody>
      </p:sp>
      <p:sp>
        <p:nvSpPr>
          <p:cNvPr id="13" name="Text Box 791"/>
          <p:cNvSpPr txBox="1">
            <a:spLocks noChangeArrowheads="1"/>
          </p:cNvSpPr>
          <p:nvPr/>
        </p:nvSpPr>
        <p:spPr bwMode="auto">
          <a:xfrm>
            <a:off x="411539" y="2384908"/>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195736" y="2277742"/>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）年に税務代理士法を抜本的に見直した「税理士法」が制定され、今日に至っている。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4" name="角丸四角形 13"/>
          <p:cNvSpPr/>
          <p:nvPr/>
        </p:nvSpPr>
        <p:spPr>
          <a:xfrm>
            <a:off x="280211" y="692696"/>
            <a:ext cx="8632958" cy="416046"/>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sz="1517" dirty="0">
                <a:solidFill>
                  <a:schemeClr val="tx1"/>
                </a:solidFill>
                <a:latin typeface="UD デジタル 教科書体 NP-B" panose="02020700000000000000" pitchFamily="18" charset="-128"/>
                <a:ea typeface="UD デジタル 教科書体 NP-B" panose="02020700000000000000" pitchFamily="18" charset="-128"/>
              </a:rPr>
              <a:t>租税が今のような姿になるまで、税は様々な形で人々の生活に深くかかわってきました。</a:t>
            </a:r>
            <a:endParaRPr kumimoji="1" lang="ja-JP" altLang="en-US" sz="1517"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5" name="正方形/長方形 14"/>
          <p:cNvSpPr/>
          <p:nvPr/>
        </p:nvSpPr>
        <p:spPr>
          <a:xfrm>
            <a:off x="395535" y="1277952"/>
            <a:ext cx="6768753" cy="1502976"/>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「のぎ」は稲穂を意味します</a:t>
            </a: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「だ」は一部を抜き取る</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かつて、税金はおカネではなく、穀物で納めていました。</a:t>
            </a:r>
          </a:p>
        </p:txBody>
      </p:sp>
      <p:sp>
        <p:nvSpPr>
          <p:cNvPr id="8" name="AutoShape 173"/>
          <p:cNvSpPr>
            <a:spLocks noChangeArrowheads="1"/>
          </p:cNvSpPr>
          <p:nvPr/>
        </p:nvSpPr>
        <p:spPr bwMode="auto">
          <a:xfrm rot="20539811">
            <a:off x="2120414" y="1413792"/>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9" name="Oval 174"/>
          <p:cNvSpPr>
            <a:spLocks noChangeArrowheads="1"/>
          </p:cNvSpPr>
          <p:nvPr/>
        </p:nvSpPr>
        <p:spPr bwMode="auto">
          <a:xfrm>
            <a:off x="2606824" y="1295047"/>
            <a:ext cx="381000" cy="400050"/>
          </a:xfrm>
          <a:prstGeom prst="ellipse">
            <a:avLst/>
          </a:prstGeom>
          <a:solidFill>
            <a:srgbClr val="DAEEF3"/>
          </a:solidFill>
          <a:ln w="9525">
            <a:solidFill>
              <a:schemeClr val="tx1"/>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FF0000"/>
                </a:solidFill>
                <a:effectLst/>
                <a:latin typeface="UD デジタル 教科書体 NP-B" panose="02020700000000000000" pitchFamily="18" charset="-128"/>
                <a:ea typeface="UD デジタル 教科書体 NP-B" panose="02020700000000000000" pitchFamily="18" charset="-128"/>
                <a:cs typeface="Century"/>
              </a:rPr>
              <a:t>禾</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pic>
        <p:nvPicPr>
          <p:cNvPr id="10" name="Picture 2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143" y="1225328"/>
            <a:ext cx="1171575" cy="1152128"/>
          </a:xfrm>
          <a:prstGeom prst="rect">
            <a:avLst/>
          </a:prstGeom>
          <a:noFill/>
          <a:effectLst/>
        </p:spPr>
      </p:pic>
      <p:pic>
        <p:nvPicPr>
          <p:cNvPr id="11" name="図 10"/>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277952"/>
            <a:ext cx="936104" cy="1224136"/>
          </a:xfrm>
          <a:prstGeom prst="rect">
            <a:avLst/>
          </a:prstGeom>
          <a:noFill/>
          <a:ln>
            <a:noFill/>
          </a:ln>
        </p:spPr>
      </p:pic>
      <p:sp>
        <p:nvSpPr>
          <p:cNvPr id="12" name="AutoShape 173"/>
          <p:cNvSpPr>
            <a:spLocks noChangeArrowheads="1"/>
          </p:cNvSpPr>
          <p:nvPr/>
        </p:nvSpPr>
        <p:spPr bwMode="auto">
          <a:xfrm rot="1122323">
            <a:off x="2124859" y="1864007"/>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13" name="Oval 174"/>
          <p:cNvSpPr>
            <a:spLocks noChangeArrowheads="1"/>
          </p:cNvSpPr>
          <p:nvPr/>
        </p:nvSpPr>
        <p:spPr bwMode="auto">
          <a:xfrm>
            <a:off x="2606824" y="1818922"/>
            <a:ext cx="381000" cy="400050"/>
          </a:xfrm>
          <a:prstGeom prst="ellipse">
            <a:avLst/>
          </a:prstGeom>
          <a:solidFill>
            <a:srgbClr val="DAEEF3"/>
          </a:solidFill>
          <a:ln w="9525">
            <a:solidFill>
              <a:sysClr val="windowText" lastClr="000000"/>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000000"/>
                </a:solidFill>
                <a:effectLst/>
                <a:latin typeface="UD デジタル 教科書体 NP-B" panose="02020700000000000000" pitchFamily="18" charset="-128"/>
                <a:ea typeface="UD デジタル 教科書体 NP-B" panose="02020700000000000000" pitchFamily="18" charset="-128"/>
                <a:cs typeface="Century"/>
              </a:rPr>
              <a:t>兌</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sp>
        <p:nvSpPr>
          <p:cNvPr id="17" name="角丸四角形 16"/>
          <p:cNvSpPr/>
          <p:nvPr/>
        </p:nvSpPr>
        <p:spPr>
          <a:xfrm>
            <a:off x="929946" y="5049528"/>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18" name="角丸四角形 17"/>
          <p:cNvSpPr/>
          <p:nvPr/>
        </p:nvSpPr>
        <p:spPr>
          <a:xfrm>
            <a:off x="931725" y="5573823"/>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0" name="正方形/長方形 19"/>
          <p:cNvSpPr/>
          <p:nvPr/>
        </p:nvSpPr>
        <p:spPr>
          <a:xfrm>
            <a:off x="443544" y="3571269"/>
            <a:ext cx="8256917" cy="3170099"/>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～税の誕生「魏志倭人伝」～</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「魏志倭人伝」に「租賦を収</a:t>
            </a:r>
            <a:r>
              <a:rPr lang="ja-JP" altLang="en-US" sz="1400" dirty="0" err="1">
                <a:latin typeface="UD デジタル 教科書体 NP-R" panose="02020400000000000000" pitchFamily="18" charset="-128"/>
                <a:ea typeface="UD デジタル 教科書体 NP-R" panose="02020400000000000000" pitchFamily="18" charset="-128"/>
              </a:rPr>
              <a:t>む</a:t>
            </a:r>
            <a:r>
              <a:rPr lang="ja-JP" altLang="en-US" sz="1400" dirty="0">
                <a:latin typeface="UD デジタル 教科書体 NP-R" panose="02020400000000000000" pitchFamily="18" charset="-128"/>
                <a:ea typeface="UD デジタル 教科書体 NP-R" panose="02020400000000000000" pitchFamily="18" charset="-128"/>
              </a:rPr>
              <a:t>。邸閣あり」とあり、弥生時代に既に税（食糧など）を集めて、収めていたことが記述されています。</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弥生時代の税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「租」は収穫物の一部：穀物などを収めること</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賦</a:t>
            </a:r>
            <a:r>
              <a:rPr lang="ja-JP" altLang="en-US" sz="1400" dirty="0">
                <a:latin typeface="UD デジタル 教科書体 NP-R" panose="02020400000000000000" pitchFamily="18" charset="-128"/>
                <a:ea typeface="UD デジタル 教科書体 NP-R" panose="02020400000000000000" pitchFamily="18" charset="-128"/>
              </a:rPr>
              <a:t>　　「賦」は労役：労働力の提供</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穀物の献納と労働力の提供からなる租税の形態が弥生時代後期末に既に存在したということです。</a:t>
            </a:r>
          </a:p>
        </p:txBody>
      </p:sp>
      <p:graphicFrame>
        <p:nvGraphicFramePr>
          <p:cNvPr id="21" name="表 20"/>
          <p:cNvGraphicFramePr>
            <a:graphicFrameLocks noGrp="1"/>
          </p:cNvGraphicFramePr>
          <p:nvPr>
            <p:extLst>
              <p:ext uri="{D42A27DB-BD31-4B8C-83A1-F6EECF244321}">
                <p14:modId xmlns:p14="http://schemas.microsoft.com/office/powerpoint/2010/main" val="1527227014"/>
              </p:ext>
            </p:extLst>
          </p:nvPr>
        </p:nvGraphicFramePr>
        <p:xfrm>
          <a:off x="179512" y="315048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２．弥生時代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（紀元前４・５世紀頃～紀元後３世紀頃）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165943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696464"/>
                </a:solidFill>
                <a:effectLst/>
                <a:uLnTx/>
                <a:uFillTx/>
                <a:latin typeface="UD デジタル 教科書体 NP-R" panose="02020400000000000000" pitchFamily="18" charset="-128"/>
                <a:ea typeface="UD デジタル 教科書体 NP-R" panose="02020400000000000000" pitchFamily="18" charset="-128"/>
                <a:cs typeface="+mj-cs"/>
              </a:rPr>
              <a:t> １．歴史から見る我が国の「税」</a:t>
            </a:r>
          </a:p>
        </p:txBody>
      </p:sp>
      <p:graphicFrame>
        <p:nvGraphicFramePr>
          <p:cNvPr id="21" name="表 20"/>
          <p:cNvGraphicFramePr>
            <a:graphicFrameLocks noGrp="1"/>
          </p:cNvGraphicFramePr>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３．飛鳥時代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marR="0" lvl="0" indent="-838138" algn="l" defTabSz="457200" rtl="0" eaLnBrk="1" fontAlgn="auto" latinLnBrk="0" hangingPunct="1">
              <a:lnSpc>
                <a:spcPts val="2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～新たな税制を目指す　公地公民～</a:t>
            </a:r>
          </a:p>
          <a:p>
            <a:pPr marL="2600325"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税金が社会制度のなかに初めて組み込まれ、天皇制の権威と組織が全国的に確立しました。</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2152650" marR="0" lvl="0" indent="-215265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公地公民の原則　</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朝廷は、班田収授法</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はんでんしゅうじゅほう</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に基づき人民へ口分田</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くぶんでん</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を与え、租税を納める義務を課しました。</a:t>
            </a:r>
          </a:p>
        </p:txBody>
      </p:sp>
      <p:sp>
        <p:nvSpPr>
          <p:cNvPr id="22" name="角丸四角形 21"/>
          <p:cNvSpPr/>
          <p:nvPr/>
        </p:nvSpPr>
        <p:spPr>
          <a:xfrm>
            <a:off x="922606" y="529011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3" name="角丸四角形 22"/>
          <p:cNvSpPr/>
          <p:nvPr/>
        </p:nvSpPr>
        <p:spPr>
          <a:xfrm>
            <a:off x="830437" y="5801708"/>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667" b="0" i="0" u="none" strike="noStrike" kern="1200" cap="none" spc="0" normalizeH="0" baseline="0" noProof="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4" name="角丸四角形 23"/>
          <p:cNvSpPr/>
          <p:nvPr/>
        </p:nvSpPr>
        <p:spPr>
          <a:xfrm>
            <a:off x="925146" y="4273224"/>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5" name="角丸四角形 24"/>
          <p:cNvSpPr/>
          <p:nvPr/>
        </p:nvSpPr>
        <p:spPr>
          <a:xfrm>
            <a:off x="926926" y="477810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2400" b="0" i="0" u="none" strike="noStrike" kern="1200" cap="none" spc="0" normalizeH="0" baseline="0" noProof="0">
              <a:ln>
                <a:noFill/>
              </a:ln>
              <a:solidFill>
                <a:prstClr val="black"/>
              </a:solidFill>
              <a:effectLst/>
              <a:uLnTx/>
              <a:uFillTx/>
              <a:latin typeface="Trebuchet MS" panose="020B0603020202020204"/>
              <a:ea typeface="メイリオ" panose="020B0604030504040204" pitchFamily="50" charset="-128"/>
              <a:cs typeface="+mn-cs"/>
            </a:endParaRPr>
          </a:p>
        </p:txBody>
      </p:sp>
      <p:sp>
        <p:nvSpPr>
          <p:cNvPr id="26" name="正方形/長方形 25"/>
          <p:cNvSpPr/>
          <p:nvPr/>
        </p:nvSpPr>
        <p:spPr>
          <a:xfrm>
            <a:off x="443544" y="2801828"/>
            <a:ext cx="8256917" cy="3670492"/>
          </a:xfrm>
          <a:prstGeom prst="rect">
            <a:avLst/>
          </a:prstGeom>
          <a:solidFill>
            <a:srgbClr val="FFFFFF">
              <a:alpha val="69804"/>
            </a:srgbClr>
          </a:solidFill>
        </p:spPr>
        <p:txBody>
          <a:bodyPr wrap="square">
            <a:spAutoFit/>
          </a:bodyPr>
          <a:lstStyle/>
          <a:p>
            <a:pPr marL="838138" marR="0" lvl="0" indent="-838138" algn="l" defTabSz="457200" rtl="0" eaLnBrk="1" fontAlgn="auto" latinLnBrk="0" hangingPunct="1">
              <a:lnSpc>
                <a:spcPts val="2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～税制の確立　租・庸・調～</a:t>
            </a:r>
          </a:p>
          <a:p>
            <a:pPr marL="2600325"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班田収授法により、人民には田を与える</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口分田</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代わりに、</a:t>
            </a:r>
            <a:r>
              <a:rPr kumimoji="0" lang="ja-JP" altLang="en-US" sz="1400" b="0" i="0" u="sng"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租・調・庸</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という税のほか、</a:t>
            </a:r>
            <a:r>
              <a:rPr kumimoji="0" lang="ja-JP" altLang="en-US" sz="1400" b="0" i="0" u="sng"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雑徭</a:t>
            </a:r>
            <a:r>
              <a:rPr kumimoji="0" lang="en-US" altLang="ja-JP" sz="1400" b="0" i="0" u="sng"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sng"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ぞうよう</a:t>
            </a:r>
            <a:r>
              <a:rPr kumimoji="0" lang="en-US" altLang="ja-JP" sz="1400" b="0" i="0" u="sng"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という労役が課され、我が国で初めて統一的な税制の仕組みが確立。</a:t>
            </a:r>
          </a:p>
          <a:p>
            <a:pPr marL="0" marR="0" lvl="0" indent="0" algn="l" defTabSz="457200" rtl="0" eaLnBrk="1" fontAlgn="auto" latinLnBrk="0" hangingPunct="1">
              <a:lnSpc>
                <a:spcPts val="2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飛鳥時代の税</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a:t>
            </a: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p>
          <a:p>
            <a:pPr marL="1079420" marR="0" lvl="0" indent="-107942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租</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農民に課税され、収穫した稲を納めた税 （農民に口分田の収穫の３％を課税）。</a:t>
            </a: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調</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地方の特産物や海産物を都まで運んで納めた税。</a:t>
            </a: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a:lnSpc>
                <a:spcPts val="2000"/>
              </a:lnSpc>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庸</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都に出て１年間に</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10</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日間働くか、または代わりに布で納めるというもの。</a:t>
            </a: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a:t>
            </a: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雑徭</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地元で１年間に</a:t>
            </a:r>
            <a:r>
              <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60 </a:t>
            </a: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日土木工事につくなどし、働くことで納めた税。</a:t>
            </a:r>
            <a:endParaRPr kumimoji="0" lang="en-US" altLang="ja-JP"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a:p>
            <a:pPr marL="0" marR="0" lvl="0" indent="0" algn="l" defTabSz="457200" rtl="0" eaLnBrk="1" fontAlgn="auto" latinLnBrk="0" hangingPunct="1">
              <a:lnSpc>
                <a:spcPts val="2000"/>
              </a:lnSpc>
              <a:spcBef>
                <a:spcPts val="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endParaRPr>
          </a:p>
        </p:txBody>
      </p:sp>
      <p:sp>
        <p:nvSpPr>
          <p:cNvPr id="27" name="ホームベース 26"/>
          <p:cNvSpPr/>
          <p:nvPr/>
        </p:nvSpPr>
        <p:spPr>
          <a:xfrm>
            <a:off x="323602" y="1234852"/>
            <a:ext cx="2551537"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大化の改新</a:t>
            </a:r>
            <a:r>
              <a:rPr kumimoji="0" lang="en-US" altLang="ja-JP"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(645</a:t>
            </a: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a:t>
            </a:r>
          </a:p>
        </p:txBody>
      </p:sp>
      <p:sp>
        <p:nvSpPr>
          <p:cNvPr id="28" name="ホームベース 27"/>
          <p:cNvSpPr/>
          <p:nvPr/>
        </p:nvSpPr>
        <p:spPr>
          <a:xfrm>
            <a:off x="323528" y="3174054"/>
            <a:ext cx="2551537" cy="380919"/>
          </a:xfrm>
          <a:prstGeom prst="homePlate">
            <a:avLst>
              <a:gd name="adj" fmla="val 39998"/>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大宝律令</a:t>
            </a:r>
            <a:r>
              <a:rPr kumimoji="0" lang="en-US" altLang="ja-JP"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(701</a:t>
            </a: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a:t>
            </a:r>
          </a:p>
        </p:txBody>
      </p:sp>
    </p:spTree>
    <p:extLst>
      <p:ext uri="{BB962C8B-B14F-4D97-AF65-F5344CB8AC3E}">
        <p14:creationId xmlns:p14="http://schemas.microsoft.com/office/powerpoint/2010/main" val="1299349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1" lang="ja-JP" altLang="en-US" sz="2022" b="0" i="0" u="none" strike="noStrike" kern="1200" cap="none" spc="0" normalizeH="0" baseline="0" noProof="0" dirty="0">
                <a:ln>
                  <a:noFill/>
                </a:ln>
                <a:solidFill>
                  <a:srgbClr val="696464"/>
                </a:solidFill>
                <a:effectLst/>
                <a:uLnTx/>
                <a:uFillTx/>
                <a:latin typeface="UD デジタル 教科書体 NP-R" panose="02020400000000000000" pitchFamily="18" charset="-128"/>
                <a:ea typeface="UD デジタル 教科書体 NP-R" panose="02020400000000000000" pitchFamily="18" charset="-128"/>
                <a:cs typeface="+mj-cs"/>
              </a:rPr>
              <a:t> １．歴史から見る我が国の「税」</a:t>
            </a:r>
          </a:p>
        </p:txBody>
      </p:sp>
      <p:graphicFrame>
        <p:nvGraphicFramePr>
          <p:cNvPr id="21" name="表 20"/>
          <p:cNvGraphicFramePr>
            <a:graphicFrameLocks noGrp="1"/>
          </p:cNvGraphicFramePr>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４．奈良時代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605294"/>
          </a:xfrm>
          <a:prstGeom prst="rect">
            <a:avLst/>
          </a:prstGeom>
          <a:solidFill>
            <a:srgbClr val="FFFFFF">
              <a:alpha val="69804"/>
            </a:srgbClr>
          </a:solidFill>
        </p:spPr>
        <p:txBody>
          <a:bodyPr wrap="square">
            <a:spAutoFit/>
          </a:bodyPr>
          <a:lstStyle/>
          <a:p>
            <a:pPr marL="838138" marR="0" lvl="0" indent="-838138" algn="l" defTabSz="457200" rtl="0" eaLnBrk="1" fontAlgn="auto" latinLnBrk="0" hangingPunct="1">
              <a:lnSpc>
                <a:spcPts val="2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～税制の立て直し　「墾田永年私財法」～</a:t>
            </a:r>
          </a:p>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税が都に集められて、壮大な平城京が建築され、都を中心に華やかな文化が栄えました。</a:t>
            </a:r>
          </a:p>
        </p:txBody>
      </p:sp>
      <p:sp>
        <p:nvSpPr>
          <p:cNvPr id="27" name="ホームベース 26"/>
          <p:cNvSpPr/>
          <p:nvPr/>
        </p:nvSpPr>
        <p:spPr>
          <a:xfrm>
            <a:off x="323602" y="3995446"/>
            <a:ext cx="309627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墾田永年私財法</a:t>
            </a:r>
            <a:r>
              <a:rPr kumimoji="0" lang="en-US" altLang="ja-JP"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(743</a:t>
            </a:r>
            <a:r>
              <a:rPr kumimoji="0" lang="ja-JP" altLang="en-US"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年</a:t>
            </a:r>
            <a:r>
              <a:rPr kumimoji="0" lang="en-US" altLang="ja-JP" sz="1800" b="0" i="0" u="none" strike="noStrike" kern="1200" cap="none" spc="0" normalizeH="0" baseline="0" noProof="0" dirty="0">
                <a:ln>
                  <a:noFill/>
                </a:ln>
                <a:solidFill>
                  <a:prstClr val="white"/>
                </a:solidFill>
                <a:effectLst/>
                <a:uLnTx/>
                <a:uFillTx/>
                <a:latin typeface="UD デジタル 教科書体 NP-R" panose="02020400000000000000" pitchFamily="18" charset="-128"/>
                <a:ea typeface="UD デジタル 教科書体 NP-R" panose="02020400000000000000" pitchFamily="18" charset="-128"/>
                <a:cs typeface="+mn-cs"/>
              </a:rPr>
              <a:t>)</a:t>
            </a:r>
          </a:p>
        </p:txBody>
      </p:sp>
      <p:sp>
        <p:nvSpPr>
          <p:cNvPr id="14" name="正方形/長方形 13"/>
          <p:cNvSpPr/>
          <p:nvPr/>
        </p:nvSpPr>
        <p:spPr>
          <a:xfrm>
            <a:off x="438589" y="2276872"/>
            <a:ext cx="8256917" cy="592726"/>
          </a:xfrm>
          <a:prstGeom prst="rect">
            <a:avLst/>
          </a:prstGeom>
          <a:solidFill>
            <a:srgbClr val="FFFFFF">
              <a:alpha val="69804"/>
            </a:srgb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奈良時代の中期になると、重い税の負担に耐えかねた農民のうち、口分田を捨てて逃亡する者が現れ、次第に荒れた田畑が増加していきました。</a:t>
            </a:r>
          </a:p>
        </p:txBody>
      </p:sp>
      <p:sp>
        <p:nvSpPr>
          <p:cNvPr id="15" name="正方形/長方形 14"/>
          <p:cNvSpPr/>
          <p:nvPr/>
        </p:nvSpPr>
        <p:spPr>
          <a:xfrm>
            <a:off x="3491880" y="3910409"/>
            <a:ext cx="5213531" cy="605294"/>
          </a:xfrm>
          <a:prstGeom prst="rect">
            <a:avLst/>
          </a:prstGeom>
          <a:solidFill>
            <a:srgbClr val="FFFFFF">
              <a:alpha val="69804"/>
            </a:srgb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朝廷は、新しく農地を開いた者に永久的に土地の私有を認め、税制の立て直しを図ろうとしました。</a:t>
            </a:r>
          </a:p>
        </p:txBody>
      </p:sp>
      <p:sp>
        <p:nvSpPr>
          <p:cNvPr id="16" name="正方形/長方形 15"/>
          <p:cNvSpPr/>
          <p:nvPr/>
        </p:nvSpPr>
        <p:spPr>
          <a:xfrm>
            <a:off x="448494" y="5584393"/>
            <a:ext cx="8256917" cy="605294"/>
          </a:xfrm>
          <a:prstGeom prst="rect">
            <a:avLst/>
          </a:prstGeom>
          <a:solidFill>
            <a:srgbClr val="FFFFFF">
              <a:alpha val="69804"/>
            </a:srgbClr>
          </a:solidFill>
        </p:spPr>
        <p:txBody>
          <a:bodyPr wrap="square">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　しかし、貴族や寺社は、地方豪族と結んで大規模な墾田の開発を行って土地の私有化を進め、荘園を発生させる結果となったのです。 </a:t>
            </a:r>
          </a:p>
        </p:txBody>
      </p:sp>
      <p:sp>
        <p:nvSpPr>
          <p:cNvPr id="17" name="下矢印 16"/>
          <p:cNvSpPr/>
          <p:nvPr/>
        </p:nvSpPr>
        <p:spPr>
          <a:xfrm>
            <a:off x="1662683" y="162880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8" name="下矢印 17"/>
          <p:cNvSpPr/>
          <p:nvPr/>
        </p:nvSpPr>
        <p:spPr>
          <a:xfrm>
            <a:off x="1673126" y="3140968"/>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 name="下矢印 19"/>
          <p:cNvSpPr/>
          <p:nvPr/>
        </p:nvSpPr>
        <p:spPr>
          <a:xfrm>
            <a:off x="1673126" y="4799707"/>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9" name="正方形/長方形 28"/>
          <p:cNvSpPr/>
          <p:nvPr/>
        </p:nvSpPr>
        <p:spPr>
          <a:xfrm>
            <a:off x="3851920" y="2961502"/>
            <a:ext cx="4752528" cy="379090"/>
          </a:xfrm>
          <a:prstGeom prst="rect">
            <a:avLst/>
          </a:prstGeom>
          <a:solidFill>
            <a:srgbClr val="FFFFFF">
              <a:alpha val="74902"/>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600" b="0" i="0" u="none" strike="noStrike" kern="1200" cap="none" spc="0" normalizeH="0" baseline="0" noProof="0" dirty="0">
                <a:ln>
                  <a:noFill/>
                </a:ln>
                <a:solidFill>
                  <a:prstClr val="black"/>
                </a:solidFill>
                <a:effectLst/>
                <a:uLnTx/>
                <a:uFillTx/>
                <a:latin typeface="UD デジタル 教科書体 NP-R" panose="02020400000000000000" pitchFamily="18" charset="-128"/>
                <a:ea typeface="UD デジタル 教科書体 NP-R" panose="02020400000000000000" pitchFamily="18" charset="-128"/>
                <a:cs typeface="+mn-cs"/>
              </a:rPr>
              <a:t>このころの税は飛鳥時代と同じ租・調・庸・雑徭</a:t>
            </a:r>
          </a:p>
        </p:txBody>
      </p:sp>
    </p:spTree>
    <p:extLst>
      <p:ext uri="{BB962C8B-B14F-4D97-AF65-F5344CB8AC3E}">
        <p14:creationId xmlns:p14="http://schemas.microsoft.com/office/powerpoint/2010/main" val="2824821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567282300"/>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５．平安時代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2" name="角丸四角形 11"/>
          <p:cNvSpPr/>
          <p:nvPr/>
        </p:nvSpPr>
        <p:spPr>
          <a:xfrm>
            <a:off x="828313" y="3395403"/>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27865" y="491125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2" name="角丸四角形 21"/>
          <p:cNvSpPr/>
          <p:nvPr/>
        </p:nvSpPr>
        <p:spPr>
          <a:xfrm>
            <a:off x="827584" y="415332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正方形/長方形 23"/>
          <p:cNvSpPr/>
          <p:nvPr/>
        </p:nvSpPr>
        <p:spPr>
          <a:xfrm>
            <a:off x="443544" y="880259"/>
            <a:ext cx="8256917" cy="470898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～荘園の発達　年貢・公事・夫役～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世紀になると、班田収授法が崩れ、大きな寺社や貴族の領有地である荘園が各地にでき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公地公民の制度が崩れはじめる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農民に荘園を管理する領主から</a:t>
            </a:r>
            <a:r>
              <a:rPr lang="ja-JP" altLang="en-US" sz="1400" u="sng" dirty="0">
                <a:latin typeface="UD デジタル 教科書体 NP-R" panose="02020400000000000000" pitchFamily="18" charset="-128"/>
                <a:ea typeface="UD デジタル 教科書体 NP-R" panose="02020400000000000000" pitchFamily="18" charset="-128"/>
              </a:rPr>
              <a:t>年貢、公事</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くじ</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夫役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ぶやく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という税が課されました。</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荘園の経営に支えられて、都では国風の文化が栄え、華麗なる平安絵巻が繰り広げられました。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年貢</a:t>
            </a:r>
            <a:r>
              <a:rPr lang="ja-JP" altLang="en-US" sz="1400" dirty="0">
                <a:latin typeface="UD デジタル 教科書体 NP-R" panose="02020400000000000000" pitchFamily="18" charset="-128"/>
                <a:ea typeface="UD デジタル 教科書体 NP-R" panose="02020400000000000000" pitchFamily="18" charset="-128"/>
              </a:rPr>
              <a:t>　荘園領主・封建領主が農民に課した租税。原則として田の年貢は米、畑の年貢は現物と金納でした。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公事</a:t>
            </a:r>
            <a:r>
              <a:rPr lang="ja-JP" altLang="en-US" sz="1400" dirty="0">
                <a:latin typeface="UD デジタル 教科書体 NP-R" panose="02020400000000000000" pitchFamily="18" charset="-128"/>
                <a:ea typeface="UD デジタル 教科書体 NP-R" panose="02020400000000000000" pitchFamily="18" charset="-128"/>
              </a:rPr>
              <a:t>　年貢・所当・官物と呼ばれた租税を除いた全ての雑税。糸・布・炭・野菜などの手工業製品や特産品を納めることを指します。</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夫役</a:t>
            </a:r>
            <a:r>
              <a:rPr lang="ja-JP" altLang="en-US" sz="1400" dirty="0">
                <a:latin typeface="UD デジタル 教科書体 NP-R" panose="02020400000000000000" pitchFamily="18" charset="-128"/>
                <a:ea typeface="UD デジタル 教科書体 NP-R" panose="02020400000000000000" pitchFamily="18" charset="-128"/>
              </a:rPr>
              <a:t>　労働で納める税。公事の中でも人的な賦課の部分を夫役と呼んで、その他の公事（雑公事とも呼ばれる）と区別したものです。</a:t>
            </a:r>
          </a:p>
        </p:txBody>
      </p:sp>
    </p:spTree>
    <p:extLst>
      <p:ext uri="{BB962C8B-B14F-4D97-AF65-F5344CB8AC3E}">
        <p14:creationId xmlns:p14="http://schemas.microsoft.com/office/powerpoint/2010/main" val="427680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825138" y="4393679"/>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4081508656"/>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６．鎌倉時代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1337</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89670"/>
            <a:ext cx="8256917" cy="445250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～経済の発達時期　座役～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鎌倉時代は、守護や地頭、荘園領主などの保護の下で、経済が発達した時代で、農民には、年貢のほかに公事と夫役が課せられました。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また、人々が集まる場所には市場が生まれ、それに伴い、商工業者が集まって「座（同業組合）」ができ、生産や販売を独占する代りに</a:t>
            </a:r>
            <a:r>
              <a:rPr lang="ja-JP" altLang="en-US" sz="1400" u="sng" dirty="0">
                <a:latin typeface="UD デジタル 教科書体 NP-R" panose="02020400000000000000" pitchFamily="18" charset="-128"/>
                <a:ea typeface="UD デジタル 教科書体 NP-R" panose="02020400000000000000" pitchFamily="18" charset="-128"/>
              </a:rPr>
              <a:t>座役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ざやく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という税を、製品や貨幣で荘園領主に納めていました。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荘園は、その後鎌倉幕府の守護地頭制によって次第に武家に課税権を侵略され、南北朝の動乱以後急速に衰退に向かい、豊臣政権の成立で消滅しました。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鎌倉時代の税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座役</a:t>
            </a:r>
            <a:r>
              <a:rPr lang="ja-JP" altLang="en-US" sz="1400" dirty="0">
                <a:latin typeface="UD デジタル 教科書体 NP-R" panose="02020400000000000000" pitchFamily="18" charset="-128"/>
                <a:ea typeface="UD デジタル 教科書体 NP-R" panose="02020400000000000000" pitchFamily="18" charset="-128"/>
              </a:rPr>
              <a:t>　中世、販売の独占や関銭の免除などの特権を与えられる代わりに、本所である幕府・領主・寺社などから座に課せられた労役奉仕や市座銭などの税。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8394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47335691"/>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７．室町時代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7" name="角丸四角形 6"/>
          <p:cNvSpPr/>
          <p:nvPr/>
        </p:nvSpPr>
        <p:spPr>
          <a:xfrm>
            <a:off x="863873" y="519224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8" name="角丸四角形 7"/>
          <p:cNvSpPr/>
          <p:nvPr/>
        </p:nvSpPr>
        <p:spPr>
          <a:xfrm>
            <a:off x="864155" y="56870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63873" y="469090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2" name="角丸四角形 11"/>
          <p:cNvSpPr/>
          <p:nvPr/>
        </p:nvSpPr>
        <p:spPr>
          <a:xfrm>
            <a:off x="853265" y="39136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52984" y="289463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5" name="正方形/長方形 14"/>
          <p:cNvSpPr/>
          <p:nvPr/>
        </p:nvSpPr>
        <p:spPr>
          <a:xfrm>
            <a:off x="443544" y="899195"/>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　地子・段銭・棟別銭・関銭・津料～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農民の年貢のほか、商工業の発展とも関連して新たな税の誕生が見られ、</a:t>
            </a:r>
            <a:r>
              <a:rPr lang="ja-JP" altLang="en-US" sz="1400" u="sng" dirty="0">
                <a:latin typeface="UD デジタル 教科書体 NP-R" panose="02020400000000000000" pitchFamily="18" charset="-128"/>
                <a:ea typeface="UD デジタル 教科書体 NP-R" panose="02020400000000000000" pitchFamily="18" charset="-128"/>
              </a:rPr>
              <a:t>地子</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ぢし</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段銭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たんせん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棟別銭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むねべっ</a:t>
            </a:r>
            <a:r>
              <a:rPr lang="ja-JP" altLang="en-US" sz="1400" u="sng" dirty="0">
                <a:latin typeface="UD デジタル 教科書体 NP-R" panose="02020400000000000000" pitchFamily="18" charset="-128"/>
                <a:ea typeface="UD デジタル 教科書体 NP-R" panose="02020400000000000000" pitchFamily="18" charset="-128"/>
              </a:rPr>
              <a:t>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関銭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せきせん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津料</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つり</a:t>
            </a:r>
            <a:r>
              <a:rPr lang="ja-JP" altLang="en-US" sz="1400" u="sng" dirty="0" err="1">
                <a:latin typeface="UD デジタル 教科書体 NP-R" panose="02020400000000000000" pitchFamily="18" charset="-128"/>
                <a:ea typeface="UD デジタル 教科書体 NP-R" panose="02020400000000000000" pitchFamily="18" charset="-128"/>
              </a:rPr>
              <a:t>ょう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という新しい税が課されました。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幕府は、酒屋・土倉</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高利貸</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や質屋を保護するかわりに、税を取り立てて財源にしたのです。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室町時代の税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地子</a:t>
            </a:r>
            <a:r>
              <a:rPr lang="ja-JP" altLang="en-US" sz="1400" dirty="0">
                <a:latin typeface="UD デジタル 教科書体 NP-R" panose="02020400000000000000" pitchFamily="18" charset="-128"/>
                <a:ea typeface="UD デジタル 教科書体 NP-R" panose="02020400000000000000" pitchFamily="18" charset="-128"/>
              </a:rPr>
              <a:t>　日本の古代・中世から近世にかけて、領主が田地・畠地・山林・塩田・屋敷などへ賦課した地代。賦課した地目に応じて田地子・畠地子・塩浜地子・林地子・屋地子などと呼ばれました。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段銭</a:t>
            </a:r>
            <a:r>
              <a:rPr lang="ja-JP" altLang="en-US" sz="1400" dirty="0">
                <a:latin typeface="UD デジタル 教科書体 NP-R" panose="02020400000000000000" pitchFamily="18" charset="-128"/>
                <a:ea typeface="UD デジタル 教科書体 NP-R" panose="02020400000000000000" pitchFamily="18" charset="-128"/>
              </a:rPr>
              <a:t>　国家的行事や寺社の造営など、臨時の支出が必要な時に地域を限定</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多くは国ごと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し、臨時に課された税。</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067" b="1" dirty="0">
                <a:latin typeface="UD デジタル 教科書体 NP-R" panose="02020400000000000000" pitchFamily="18" charset="-128"/>
                <a:ea typeface="UD デジタル 教科書体 NP-R" panose="02020400000000000000" pitchFamily="18" charset="-128"/>
              </a:rPr>
              <a:t>棟別銭</a:t>
            </a:r>
            <a:r>
              <a:rPr lang="ja-JP" altLang="en-US"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家屋の棟数別に課税された税。</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関銭</a:t>
            </a:r>
            <a:r>
              <a:rPr lang="ja-JP" altLang="en-US" sz="1400" dirty="0">
                <a:latin typeface="UD デジタル 教科書体 NP-R" panose="02020400000000000000" pitchFamily="18" charset="-128"/>
                <a:ea typeface="UD デジタル 教科書体 NP-R" panose="02020400000000000000" pitchFamily="18" charset="-128"/>
              </a:rPr>
              <a:t>　関所を通過する人馬や船、荷物などに対して徴収した通行税。</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津料</a:t>
            </a:r>
            <a:r>
              <a:rPr lang="ja-JP" altLang="en-US" sz="1400" dirty="0">
                <a:latin typeface="UD デジタル 教科書体 NP-R" panose="02020400000000000000" pitchFamily="18" charset="-128"/>
                <a:ea typeface="UD デジタル 教科書体 NP-R" panose="02020400000000000000" pitchFamily="18" charset="-128"/>
              </a:rPr>
              <a:t>　元来は津（港）の施設の管理・維持のための費用を調達するために賦課されましたが、後には寺社の修繕費などに充当するなどの様々な名目をつけて賦課されるようになりました。船の大きさや積荷の種類・積載量を基準に賦課されました。</a:t>
            </a:r>
          </a:p>
        </p:txBody>
      </p:sp>
    </p:spTree>
    <p:extLst>
      <p:ext uri="{BB962C8B-B14F-4D97-AF65-F5344CB8AC3E}">
        <p14:creationId xmlns:p14="http://schemas.microsoft.com/office/powerpoint/2010/main" val="6530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827584" y="4956218"/>
            <a:ext cx="586672" cy="580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3541359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８．安土桃山時代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1575</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889670"/>
            <a:ext cx="8256917" cy="5221942"/>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～太閤検地と石高の課税～</a:t>
            </a:r>
          </a:p>
          <a:p>
            <a:pPr marL="26955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天下を統一した豊臣秀吉は、</a:t>
            </a:r>
            <a:r>
              <a:rPr lang="en-US" altLang="ja-JP" sz="1400" dirty="0">
                <a:latin typeface="UD デジタル 教科書体 NP-R" panose="02020400000000000000" pitchFamily="18" charset="-128"/>
                <a:ea typeface="UD デジタル 教科書体 NP-R" panose="02020400000000000000" pitchFamily="18" charset="-128"/>
              </a:rPr>
              <a:t>1582</a:t>
            </a:r>
            <a:r>
              <a:rPr lang="ja-JP" altLang="en-US" sz="1400" dirty="0">
                <a:latin typeface="UD デジタル 教科書体 NP-R" panose="02020400000000000000" pitchFamily="18" charset="-128"/>
                <a:ea typeface="UD デジタル 教科書体 NP-R" panose="02020400000000000000" pitchFamily="18" charset="-128"/>
              </a:rPr>
              <a:t>年から７年間にわたり全国の田畑の広さを測る太閤検地を行い、それまでの農地の面積だけで年貢を決めるのではなく、土地の良し悪しや収穫高などを調べて農民に年貢を課しました。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この検地の考え方および手法は、明治初期の税制である地租改正の導入の際にも踏襲されています。我が国の税制史に重要な変革をもたらした改革です。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また、当時の税率は、二公一民で収穫の３分の２を納める高いものであったため、</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この頃から年貢は重くなり、農民一揆が頻発するようになりました。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安土桃山時代の税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太閤</a:t>
            </a:r>
            <a:r>
              <a:rPr lang="ja-JP" altLang="en-US" sz="1400" dirty="0">
                <a:latin typeface="UD デジタル 教科書体 NP-R" panose="02020400000000000000" pitchFamily="18" charset="-128"/>
                <a:ea typeface="UD デジタル 教科書体 NP-R" panose="02020400000000000000" pitchFamily="18" charset="-128"/>
              </a:rPr>
              <a:t>　全国の土地の良し悪しを調べて、年貢を納めさせるために検地帳を作り、田</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検地</a:t>
            </a:r>
            <a:r>
              <a:rPr lang="ja-JP" altLang="en-US" sz="1400" dirty="0">
                <a:latin typeface="UD デジタル 教科書体 NP-R" panose="02020400000000000000" pitchFamily="18" charset="-128"/>
                <a:ea typeface="UD デジタル 教科書体 NP-R" panose="02020400000000000000" pitchFamily="18" charset="-128"/>
              </a:rPr>
              <a:t>　畑ごとに面積や石高</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こくだか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耕作者などを村別に登録したものです。</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石高という農地の生産力に応じて税を課したのです。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8" name="ホームベース 17"/>
          <p:cNvSpPr/>
          <p:nvPr/>
        </p:nvSpPr>
        <p:spPr>
          <a:xfrm>
            <a:off x="323602" y="1225327"/>
            <a:ext cx="2808238"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太閤検地</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(1582</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 name="正方形/長方形 1"/>
          <p:cNvSpPr/>
          <p:nvPr/>
        </p:nvSpPr>
        <p:spPr>
          <a:xfrm>
            <a:off x="899592" y="3160018"/>
            <a:ext cx="6840760" cy="6480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0970018"/>
      </p:ext>
    </p:extLst>
  </p:cSld>
  <p:clrMapOvr>
    <a:masterClrMapping/>
  </p:clrMapOvr>
</p:sld>
</file>

<file path=ppt/theme/theme1.xml><?xml version="1.0" encoding="utf-8"?>
<a:theme xmlns:a="http://schemas.openxmlformats.org/drawingml/2006/main" name="ファセット">
  <a:themeElements>
    <a:clrScheme name="オレンジがかった赤">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4781</TotalTime>
  <Words>8003</Words>
  <Application>Microsoft Office PowerPoint</Application>
  <PresentationFormat>画面に合わせる (4:3)</PresentationFormat>
  <Paragraphs>614</Paragraphs>
  <Slides>25</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25</vt:i4>
      </vt:variant>
    </vt:vector>
  </HeadingPairs>
  <TitlesOfParts>
    <vt:vector size="38" baseType="lpstr">
      <vt:lpstr>HGPｺﾞｼｯｸE</vt:lpstr>
      <vt:lpstr>HGSｺﾞｼｯｸE</vt:lpstr>
      <vt:lpstr>HGSｺﾞｼｯｸM</vt:lpstr>
      <vt:lpstr>HG丸ｺﾞｼｯｸM-PRO</vt:lpstr>
      <vt:lpstr>ＭＳ Ｐゴシック</vt:lpstr>
      <vt:lpstr>UD デジタル 教科書体 NP-B</vt:lpstr>
      <vt:lpstr>UD デジタル 教科書体 NP-R</vt:lpstr>
      <vt:lpstr>Arial</vt:lpstr>
      <vt:lpstr>Calibri</vt:lpstr>
      <vt:lpstr>Constantia</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11-6 lecturetext2025university_historic2.pptx</dc:title>
  <dc:creator/>
  <cp:lastModifiedBy>松本</cp:lastModifiedBy>
  <cp:revision>331</cp:revision>
  <cp:lastPrinted>2019-04-10T01:52:38Z</cp:lastPrinted>
  <dcterms:created xsi:type="dcterms:W3CDTF">2016-04-20T01:30:34Z</dcterms:created>
  <dcterms:modified xsi:type="dcterms:W3CDTF">2025-03-28T01:24:04Z</dcterms:modified>
</cp:coreProperties>
</file>